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Bold" charset="1" panose="00000800000000000000"/>
      <p:regular r:id="rId24"/>
    </p:embeddedFont>
    <p:embeddedFont>
      <p:font typeface="DM Sans Bold" charset="1" panose="00000000000000000000"/>
      <p:regular r:id="rId25"/>
    </p:embeddedFont>
    <p:embeddedFont>
      <p:font typeface="Red Hat Display" charset="1" panose="02010503040201060303"/>
      <p:regular r:id="rId26"/>
    </p:embeddedFont>
    <p:embeddedFont>
      <p:font typeface="Red Hat Display Bold" charset="1" panose="02010803040201060303"/>
      <p:regular r:id="rId27"/>
    </p:embeddedFont>
    <p:embeddedFont>
      <p:font typeface="Poppins" charset="1" panose="00000500000000000000"/>
      <p:regular r:id="rId28"/>
    </p:embeddedFont>
    <p:embeddedFont>
      <p:font typeface="Lato 2 Heavy" charset="1" panose="020F0502020204030203"/>
      <p:regular r:id="rId29"/>
    </p:embeddedFont>
    <p:embeddedFont>
      <p:font typeface="Lato 1" charset="1" panose="020F0502020204030203"/>
      <p:regular r:id="rId30"/>
    </p:embeddedFont>
    <p:embeddedFont>
      <p:font typeface="Aileron" charset="1" panose="00000500000000000000"/>
      <p:regular r:id="rId31"/>
    </p:embeddedFont>
    <p:embeddedFont>
      <p:font typeface="Aileron Ultra-Bold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41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42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43.png" Type="http://schemas.openxmlformats.org/officeDocument/2006/relationships/image"/><Relationship Id="rId17" Target="../media/image44.jpeg" Type="http://schemas.openxmlformats.org/officeDocument/2006/relationships/image"/><Relationship Id="rId18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46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47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33.jpeg" Type="http://schemas.openxmlformats.org/officeDocument/2006/relationships/image"/><Relationship Id="rId21" Target="https://www.figma.com/design/JbCDOTXA1pCXOc3MwCLueM/D-crime?node-id=0-1&amp;t=vtuh0XsmbXB0sJbu-1" TargetMode="External" Type="http://schemas.openxmlformats.org/officeDocument/2006/relationships/hyperlink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40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9988" y="5228848"/>
            <a:ext cx="8916023" cy="8916023"/>
          </a:xfrm>
          <a:custGeom>
            <a:avLst/>
            <a:gdLst/>
            <a:ahLst/>
            <a:cxnLst/>
            <a:rect r="r" b="b" t="t" l="l"/>
            <a:pathLst>
              <a:path h="8916023" w="8916023">
                <a:moveTo>
                  <a:pt x="0" y="0"/>
                </a:moveTo>
                <a:lnTo>
                  <a:pt x="8916024" y="0"/>
                </a:lnTo>
                <a:lnTo>
                  <a:pt x="8916024" y="8916023"/>
                </a:lnTo>
                <a:lnTo>
                  <a:pt x="0" y="89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3090" y="869502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921" y="71774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156" y="-3213453"/>
            <a:ext cx="6426906" cy="6426906"/>
          </a:xfrm>
          <a:custGeom>
            <a:avLst/>
            <a:gdLst/>
            <a:ahLst/>
            <a:cxnLst/>
            <a:rect r="r" b="b" t="t" l="l"/>
            <a:pathLst>
              <a:path h="6426906" w="6426906">
                <a:moveTo>
                  <a:pt x="0" y="0"/>
                </a:moveTo>
                <a:lnTo>
                  <a:pt x="6426906" y="0"/>
                </a:lnTo>
                <a:lnTo>
                  <a:pt x="6426906" y="6426906"/>
                </a:lnTo>
                <a:lnTo>
                  <a:pt x="0" y="642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722" y="-4307750"/>
            <a:ext cx="8023860" cy="8229600"/>
          </a:xfrm>
          <a:custGeom>
            <a:avLst/>
            <a:gdLst/>
            <a:ahLst/>
            <a:cxnLst/>
            <a:rect r="r" b="b" t="t" l="l"/>
            <a:pathLst>
              <a:path h="8229600" w="802386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56" y="8473589"/>
            <a:ext cx="4621038" cy="4621038"/>
          </a:xfrm>
          <a:custGeom>
            <a:avLst/>
            <a:gdLst/>
            <a:ahLst/>
            <a:cxnLst/>
            <a:rect r="r" b="b" t="t" l="l"/>
            <a:pathLst>
              <a:path h="4621038" w="4621038">
                <a:moveTo>
                  <a:pt x="0" y="0"/>
                </a:moveTo>
                <a:lnTo>
                  <a:pt x="4621039" y="0"/>
                </a:lnTo>
                <a:lnTo>
                  <a:pt x="4621039" y="4621038"/>
                </a:lnTo>
                <a:lnTo>
                  <a:pt x="0" y="462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745335" y="8648873"/>
            <a:ext cx="390941" cy="487407"/>
          </a:xfrm>
          <a:custGeom>
            <a:avLst/>
            <a:gdLst/>
            <a:ahLst/>
            <a:cxnLst/>
            <a:rect r="r" b="b" t="t" l="l"/>
            <a:pathLst>
              <a:path h="487407" w="390941">
                <a:moveTo>
                  <a:pt x="390941" y="0"/>
                </a:moveTo>
                <a:lnTo>
                  <a:pt x="0" y="0"/>
                </a:lnTo>
                <a:lnTo>
                  <a:pt x="0" y="487407"/>
                </a:lnTo>
                <a:lnTo>
                  <a:pt x="390941" y="487407"/>
                </a:lnTo>
                <a:lnTo>
                  <a:pt x="3909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7013" y="4491154"/>
            <a:ext cx="556629" cy="536220"/>
          </a:xfrm>
          <a:custGeom>
            <a:avLst/>
            <a:gdLst/>
            <a:ahLst/>
            <a:cxnLst/>
            <a:rect r="r" b="b" t="t" l="l"/>
            <a:pathLst>
              <a:path h="536220" w="556629">
                <a:moveTo>
                  <a:pt x="0" y="0"/>
                </a:moveTo>
                <a:lnTo>
                  <a:pt x="556630" y="0"/>
                </a:lnTo>
                <a:lnTo>
                  <a:pt x="556630" y="536219"/>
                </a:lnTo>
                <a:lnTo>
                  <a:pt x="0" y="536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90570">
            <a:off x="11859349" y="-1867048"/>
            <a:ext cx="10337253" cy="6241117"/>
          </a:xfrm>
          <a:custGeom>
            <a:avLst/>
            <a:gdLst/>
            <a:ahLst/>
            <a:cxnLst/>
            <a:rect r="r" b="b" t="t" l="l"/>
            <a:pathLst>
              <a:path h="6241117" w="10337253">
                <a:moveTo>
                  <a:pt x="0" y="0"/>
                </a:moveTo>
                <a:lnTo>
                  <a:pt x="10337253" y="0"/>
                </a:lnTo>
                <a:lnTo>
                  <a:pt x="10337253" y="6241116"/>
                </a:lnTo>
                <a:lnTo>
                  <a:pt x="0" y="62411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19905" y="9371606"/>
            <a:ext cx="4478791" cy="630506"/>
            <a:chOff x="0" y="0"/>
            <a:chExt cx="5971721" cy="840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0879" cy="840675"/>
            </a:xfrm>
            <a:custGeom>
              <a:avLst/>
              <a:gdLst/>
              <a:ahLst/>
              <a:cxnLst/>
              <a:rect r="r" b="b" t="t" l="l"/>
              <a:pathLst>
                <a:path h="840675" w="720879">
                  <a:moveTo>
                    <a:pt x="0" y="0"/>
                  </a:moveTo>
                  <a:lnTo>
                    <a:pt x="720879" y="0"/>
                  </a:lnTo>
                  <a:lnTo>
                    <a:pt x="720879" y="840675"/>
                  </a:lnTo>
                  <a:lnTo>
                    <a:pt x="0" y="84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956484" y="124560"/>
              <a:ext cx="5015237" cy="658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4"/>
                </a:lnSpc>
              </a:pPr>
              <a:r>
                <a:rPr lang="en-US" b="true" sz="3615" spc="-108">
                  <a:solidFill>
                    <a:srgbClr val="1400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D-CRIME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292425">
            <a:off x="7254204" y="3460032"/>
            <a:ext cx="2593434" cy="2303549"/>
          </a:xfrm>
          <a:custGeom>
            <a:avLst/>
            <a:gdLst/>
            <a:ahLst/>
            <a:cxnLst/>
            <a:rect r="r" b="b" t="t" l="l"/>
            <a:pathLst>
              <a:path h="2303549" w="2593434">
                <a:moveTo>
                  <a:pt x="0" y="0"/>
                </a:moveTo>
                <a:lnTo>
                  <a:pt x="2593435" y="0"/>
                </a:lnTo>
                <a:lnTo>
                  <a:pt x="2593435" y="2303549"/>
                </a:lnTo>
                <a:lnTo>
                  <a:pt x="0" y="2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21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2003" y="-1056012"/>
            <a:ext cx="3905410" cy="3720791"/>
          </a:xfrm>
          <a:custGeom>
            <a:avLst/>
            <a:gdLst/>
            <a:ahLst/>
            <a:cxnLst/>
            <a:rect r="r" b="b" t="t" l="l"/>
            <a:pathLst>
              <a:path h="3720791" w="3905410">
                <a:moveTo>
                  <a:pt x="0" y="0"/>
                </a:moveTo>
                <a:lnTo>
                  <a:pt x="3905410" y="0"/>
                </a:lnTo>
                <a:lnTo>
                  <a:pt x="3905410" y="3720791"/>
                </a:lnTo>
                <a:lnTo>
                  <a:pt x="0" y="37207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60260" y="5386950"/>
            <a:ext cx="8880546" cy="113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6"/>
              </a:lnSpc>
            </a:pPr>
            <a:r>
              <a:rPr lang="en-US" b="true" sz="8585" spc="-257">
                <a:solidFill>
                  <a:srgbClr val="1DD478"/>
                </a:solidFill>
                <a:latin typeface="Poppins Bold"/>
                <a:ea typeface="Poppins Bold"/>
                <a:cs typeface="Poppins Bold"/>
                <a:sym typeface="Poppins Bold"/>
              </a:rPr>
              <a:t>STAY AWARE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642710"/>
            <a:ext cx="7783634" cy="31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Ensure a safe journey and stay informed about your surroundings with our comprehensive safety solution. By entering your starting and destination locations, you can receive a detailed analysis of crime rates along your route, identify high-risk areas, and find safer alternative paths. Our solution also includes advanced features like real-time assistance during investigations, an SOS call for help, and predictive crime zone alerts to enhance your safety and peace of mind.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0260" y="4817380"/>
            <a:ext cx="3343897" cy="3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REPORT, &amp; STAY SAFE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9988" y="5228848"/>
            <a:ext cx="8916023" cy="8916023"/>
          </a:xfrm>
          <a:custGeom>
            <a:avLst/>
            <a:gdLst/>
            <a:ahLst/>
            <a:cxnLst/>
            <a:rect r="r" b="b" t="t" l="l"/>
            <a:pathLst>
              <a:path h="8916023" w="8916023">
                <a:moveTo>
                  <a:pt x="0" y="0"/>
                </a:moveTo>
                <a:lnTo>
                  <a:pt x="8916024" y="0"/>
                </a:lnTo>
                <a:lnTo>
                  <a:pt x="8916024" y="8916023"/>
                </a:lnTo>
                <a:lnTo>
                  <a:pt x="0" y="89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3090" y="869502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921" y="71774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156" y="-3213453"/>
            <a:ext cx="6426906" cy="6426906"/>
          </a:xfrm>
          <a:custGeom>
            <a:avLst/>
            <a:gdLst/>
            <a:ahLst/>
            <a:cxnLst/>
            <a:rect r="r" b="b" t="t" l="l"/>
            <a:pathLst>
              <a:path h="6426906" w="6426906">
                <a:moveTo>
                  <a:pt x="0" y="0"/>
                </a:moveTo>
                <a:lnTo>
                  <a:pt x="6426906" y="0"/>
                </a:lnTo>
                <a:lnTo>
                  <a:pt x="6426906" y="6426906"/>
                </a:lnTo>
                <a:lnTo>
                  <a:pt x="0" y="642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722" y="-4307750"/>
            <a:ext cx="8023860" cy="8229600"/>
          </a:xfrm>
          <a:custGeom>
            <a:avLst/>
            <a:gdLst/>
            <a:ahLst/>
            <a:cxnLst/>
            <a:rect r="r" b="b" t="t" l="l"/>
            <a:pathLst>
              <a:path h="8229600" w="802386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56" y="8473589"/>
            <a:ext cx="4621038" cy="4621038"/>
          </a:xfrm>
          <a:custGeom>
            <a:avLst/>
            <a:gdLst/>
            <a:ahLst/>
            <a:cxnLst/>
            <a:rect r="r" b="b" t="t" l="l"/>
            <a:pathLst>
              <a:path h="4621038" w="4621038">
                <a:moveTo>
                  <a:pt x="0" y="0"/>
                </a:moveTo>
                <a:lnTo>
                  <a:pt x="4621039" y="0"/>
                </a:lnTo>
                <a:lnTo>
                  <a:pt x="4621039" y="4621038"/>
                </a:lnTo>
                <a:lnTo>
                  <a:pt x="0" y="462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745335" y="8648873"/>
            <a:ext cx="390941" cy="487407"/>
          </a:xfrm>
          <a:custGeom>
            <a:avLst/>
            <a:gdLst/>
            <a:ahLst/>
            <a:cxnLst/>
            <a:rect r="r" b="b" t="t" l="l"/>
            <a:pathLst>
              <a:path h="487407" w="390941">
                <a:moveTo>
                  <a:pt x="390941" y="0"/>
                </a:moveTo>
                <a:lnTo>
                  <a:pt x="0" y="0"/>
                </a:lnTo>
                <a:lnTo>
                  <a:pt x="0" y="487407"/>
                </a:lnTo>
                <a:lnTo>
                  <a:pt x="390941" y="487407"/>
                </a:lnTo>
                <a:lnTo>
                  <a:pt x="3909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8079" y="4941254"/>
            <a:ext cx="556629" cy="536220"/>
          </a:xfrm>
          <a:custGeom>
            <a:avLst/>
            <a:gdLst/>
            <a:ahLst/>
            <a:cxnLst/>
            <a:rect r="r" b="b" t="t" l="l"/>
            <a:pathLst>
              <a:path h="536220" w="556629">
                <a:moveTo>
                  <a:pt x="0" y="0"/>
                </a:moveTo>
                <a:lnTo>
                  <a:pt x="556629" y="0"/>
                </a:lnTo>
                <a:lnTo>
                  <a:pt x="556629" y="536220"/>
                </a:lnTo>
                <a:lnTo>
                  <a:pt x="0" y="536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901377" y="9458782"/>
            <a:ext cx="2670789" cy="375983"/>
            <a:chOff x="0" y="0"/>
            <a:chExt cx="3561053" cy="5013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9874" cy="501311"/>
            </a:xfrm>
            <a:custGeom>
              <a:avLst/>
              <a:gdLst/>
              <a:ahLst/>
              <a:cxnLst/>
              <a:rect r="r" b="b" t="t" l="l"/>
              <a:pathLst>
                <a:path h="501311" w="429874">
                  <a:moveTo>
                    <a:pt x="0" y="0"/>
                  </a:moveTo>
                  <a:lnTo>
                    <a:pt x="429874" y="0"/>
                  </a:lnTo>
                  <a:lnTo>
                    <a:pt x="429874" y="501311"/>
                  </a:lnTo>
                  <a:lnTo>
                    <a:pt x="0" y="50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70370" y="72618"/>
              <a:ext cx="2990683" cy="39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0"/>
                </a:lnSpc>
              </a:pPr>
              <a:r>
                <a:rPr lang="en-US" b="true" sz="2156" spc="-64">
                  <a:solidFill>
                    <a:srgbClr val="1400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D-CRIME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4614">
            <a:off x="7515617" y="4370045"/>
            <a:ext cx="2593434" cy="2303549"/>
          </a:xfrm>
          <a:custGeom>
            <a:avLst/>
            <a:gdLst/>
            <a:ahLst/>
            <a:cxnLst/>
            <a:rect r="r" b="b" t="t" l="l"/>
            <a:pathLst>
              <a:path h="2303549" w="2593434">
                <a:moveTo>
                  <a:pt x="0" y="0"/>
                </a:moveTo>
                <a:lnTo>
                  <a:pt x="2593434" y="0"/>
                </a:lnTo>
                <a:lnTo>
                  <a:pt x="2593434" y="2303549"/>
                </a:lnTo>
                <a:lnTo>
                  <a:pt x="0" y="2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1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66158" y="3369969"/>
            <a:ext cx="11430087" cy="6556160"/>
            <a:chOff x="0" y="0"/>
            <a:chExt cx="7981950" cy="4578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6"/>
              <a:stretch>
                <a:fillRect l="-12681" t="0" r="-1268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94449" y="2156611"/>
            <a:ext cx="6276549" cy="99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Hitmaps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33044" y="3825774"/>
            <a:ext cx="5720663" cy="531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By the intensity of </a:t>
            </a:r>
            <a:r>
              <a:rPr lang="en-US" b="true" sz="4299">
                <a:solidFill>
                  <a:srgbClr val="1DD47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crime rates</a:t>
            </a:r>
            <a:r>
              <a:rPr lang="en-US" b="true" sz="4299">
                <a:solidFill>
                  <a:srgbClr val="FAFAF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 a particular area, areas are flagged as hitmap for the user to understand that area is on </a:t>
            </a:r>
            <a:r>
              <a:rPr lang="en-US" b="true" sz="4299">
                <a:solidFill>
                  <a:srgbClr val="F36363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alert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55101" y="433016"/>
            <a:ext cx="6276549" cy="99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&lt;&lt;&lt;&lt;&lt;&lt;&lt;Feature List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9988" y="5228848"/>
            <a:ext cx="8916023" cy="8916023"/>
          </a:xfrm>
          <a:custGeom>
            <a:avLst/>
            <a:gdLst/>
            <a:ahLst/>
            <a:cxnLst/>
            <a:rect r="r" b="b" t="t" l="l"/>
            <a:pathLst>
              <a:path h="8916023" w="8916023">
                <a:moveTo>
                  <a:pt x="0" y="0"/>
                </a:moveTo>
                <a:lnTo>
                  <a:pt x="8916024" y="0"/>
                </a:lnTo>
                <a:lnTo>
                  <a:pt x="8916024" y="8916023"/>
                </a:lnTo>
                <a:lnTo>
                  <a:pt x="0" y="89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3090" y="869502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921" y="71774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156" y="-3213453"/>
            <a:ext cx="6426906" cy="6426906"/>
          </a:xfrm>
          <a:custGeom>
            <a:avLst/>
            <a:gdLst/>
            <a:ahLst/>
            <a:cxnLst/>
            <a:rect r="r" b="b" t="t" l="l"/>
            <a:pathLst>
              <a:path h="6426906" w="6426906">
                <a:moveTo>
                  <a:pt x="0" y="0"/>
                </a:moveTo>
                <a:lnTo>
                  <a:pt x="6426906" y="0"/>
                </a:lnTo>
                <a:lnTo>
                  <a:pt x="6426906" y="6426906"/>
                </a:lnTo>
                <a:lnTo>
                  <a:pt x="0" y="642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722" y="-4307750"/>
            <a:ext cx="8023860" cy="8229600"/>
          </a:xfrm>
          <a:custGeom>
            <a:avLst/>
            <a:gdLst/>
            <a:ahLst/>
            <a:cxnLst/>
            <a:rect r="r" b="b" t="t" l="l"/>
            <a:pathLst>
              <a:path h="8229600" w="802386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56" y="8473589"/>
            <a:ext cx="4621038" cy="4621038"/>
          </a:xfrm>
          <a:custGeom>
            <a:avLst/>
            <a:gdLst/>
            <a:ahLst/>
            <a:cxnLst/>
            <a:rect r="r" b="b" t="t" l="l"/>
            <a:pathLst>
              <a:path h="4621038" w="4621038">
                <a:moveTo>
                  <a:pt x="0" y="0"/>
                </a:moveTo>
                <a:lnTo>
                  <a:pt x="4621039" y="0"/>
                </a:lnTo>
                <a:lnTo>
                  <a:pt x="4621039" y="4621038"/>
                </a:lnTo>
                <a:lnTo>
                  <a:pt x="0" y="462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745335" y="8648873"/>
            <a:ext cx="390941" cy="487407"/>
          </a:xfrm>
          <a:custGeom>
            <a:avLst/>
            <a:gdLst/>
            <a:ahLst/>
            <a:cxnLst/>
            <a:rect r="r" b="b" t="t" l="l"/>
            <a:pathLst>
              <a:path h="487407" w="390941">
                <a:moveTo>
                  <a:pt x="390941" y="0"/>
                </a:moveTo>
                <a:lnTo>
                  <a:pt x="0" y="0"/>
                </a:lnTo>
                <a:lnTo>
                  <a:pt x="0" y="487407"/>
                </a:lnTo>
                <a:lnTo>
                  <a:pt x="390941" y="487407"/>
                </a:lnTo>
                <a:lnTo>
                  <a:pt x="3909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8079" y="4941254"/>
            <a:ext cx="556629" cy="536220"/>
          </a:xfrm>
          <a:custGeom>
            <a:avLst/>
            <a:gdLst/>
            <a:ahLst/>
            <a:cxnLst/>
            <a:rect r="r" b="b" t="t" l="l"/>
            <a:pathLst>
              <a:path h="536220" w="556629">
                <a:moveTo>
                  <a:pt x="0" y="0"/>
                </a:moveTo>
                <a:lnTo>
                  <a:pt x="556629" y="0"/>
                </a:lnTo>
                <a:lnTo>
                  <a:pt x="556629" y="536220"/>
                </a:lnTo>
                <a:lnTo>
                  <a:pt x="0" y="536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901377" y="9458782"/>
            <a:ext cx="2670789" cy="375983"/>
            <a:chOff x="0" y="0"/>
            <a:chExt cx="3561053" cy="5013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9874" cy="501311"/>
            </a:xfrm>
            <a:custGeom>
              <a:avLst/>
              <a:gdLst/>
              <a:ahLst/>
              <a:cxnLst/>
              <a:rect r="r" b="b" t="t" l="l"/>
              <a:pathLst>
                <a:path h="501311" w="429874">
                  <a:moveTo>
                    <a:pt x="0" y="0"/>
                  </a:moveTo>
                  <a:lnTo>
                    <a:pt x="429874" y="0"/>
                  </a:lnTo>
                  <a:lnTo>
                    <a:pt x="429874" y="501311"/>
                  </a:lnTo>
                  <a:lnTo>
                    <a:pt x="0" y="50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70370" y="72618"/>
              <a:ext cx="2990683" cy="39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0"/>
                </a:lnSpc>
              </a:pPr>
              <a:r>
                <a:rPr lang="en-US" b="true" sz="2156" spc="-64">
                  <a:solidFill>
                    <a:srgbClr val="1400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D-CRIME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4614">
            <a:off x="7515617" y="4370045"/>
            <a:ext cx="2593434" cy="2303549"/>
          </a:xfrm>
          <a:custGeom>
            <a:avLst/>
            <a:gdLst/>
            <a:ahLst/>
            <a:cxnLst/>
            <a:rect r="r" b="b" t="t" l="l"/>
            <a:pathLst>
              <a:path h="2303549" w="2593434">
                <a:moveTo>
                  <a:pt x="0" y="0"/>
                </a:moveTo>
                <a:lnTo>
                  <a:pt x="2593434" y="0"/>
                </a:lnTo>
                <a:lnTo>
                  <a:pt x="2593434" y="2303549"/>
                </a:lnTo>
                <a:lnTo>
                  <a:pt x="0" y="2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1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66158" y="3369969"/>
            <a:ext cx="11430087" cy="6556160"/>
            <a:chOff x="0" y="0"/>
            <a:chExt cx="7981950" cy="4578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6"/>
              <a:stretch>
                <a:fillRect l="-28536" t="0" r="-28536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94449" y="2156611"/>
            <a:ext cx="8841827" cy="99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Predictive Crime Detection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33044" y="3825774"/>
            <a:ext cx="5720663" cy="454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Predicts </a:t>
            </a:r>
            <a:r>
              <a:rPr lang="en-US" b="true" sz="4299">
                <a:solidFill>
                  <a:srgbClr val="1DD47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future crime zone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based on the past crime history for the police to increase its security in some predicted areas.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55101" y="433016"/>
            <a:ext cx="6276549" cy="99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&lt;&lt;&lt;&lt;&lt;&lt;&lt;Feature List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9988" y="5228848"/>
            <a:ext cx="8916023" cy="8916023"/>
          </a:xfrm>
          <a:custGeom>
            <a:avLst/>
            <a:gdLst/>
            <a:ahLst/>
            <a:cxnLst/>
            <a:rect r="r" b="b" t="t" l="l"/>
            <a:pathLst>
              <a:path h="8916023" w="8916023">
                <a:moveTo>
                  <a:pt x="0" y="0"/>
                </a:moveTo>
                <a:lnTo>
                  <a:pt x="8916024" y="0"/>
                </a:lnTo>
                <a:lnTo>
                  <a:pt x="8916024" y="8916023"/>
                </a:lnTo>
                <a:lnTo>
                  <a:pt x="0" y="89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3090" y="869502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921" y="71774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156" y="-3213453"/>
            <a:ext cx="6426906" cy="6426906"/>
          </a:xfrm>
          <a:custGeom>
            <a:avLst/>
            <a:gdLst/>
            <a:ahLst/>
            <a:cxnLst/>
            <a:rect r="r" b="b" t="t" l="l"/>
            <a:pathLst>
              <a:path h="6426906" w="6426906">
                <a:moveTo>
                  <a:pt x="0" y="0"/>
                </a:moveTo>
                <a:lnTo>
                  <a:pt x="6426906" y="0"/>
                </a:lnTo>
                <a:lnTo>
                  <a:pt x="6426906" y="6426906"/>
                </a:lnTo>
                <a:lnTo>
                  <a:pt x="0" y="642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722" y="-4307750"/>
            <a:ext cx="8023860" cy="8229600"/>
          </a:xfrm>
          <a:custGeom>
            <a:avLst/>
            <a:gdLst/>
            <a:ahLst/>
            <a:cxnLst/>
            <a:rect r="r" b="b" t="t" l="l"/>
            <a:pathLst>
              <a:path h="8229600" w="802386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56" y="8473589"/>
            <a:ext cx="4621038" cy="4621038"/>
          </a:xfrm>
          <a:custGeom>
            <a:avLst/>
            <a:gdLst/>
            <a:ahLst/>
            <a:cxnLst/>
            <a:rect r="r" b="b" t="t" l="l"/>
            <a:pathLst>
              <a:path h="4621038" w="4621038">
                <a:moveTo>
                  <a:pt x="0" y="0"/>
                </a:moveTo>
                <a:lnTo>
                  <a:pt x="4621039" y="0"/>
                </a:lnTo>
                <a:lnTo>
                  <a:pt x="4621039" y="4621038"/>
                </a:lnTo>
                <a:lnTo>
                  <a:pt x="0" y="462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745335" y="8648873"/>
            <a:ext cx="390941" cy="487407"/>
          </a:xfrm>
          <a:custGeom>
            <a:avLst/>
            <a:gdLst/>
            <a:ahLst/>
            <a:cxnLst/>
            <a:rect r="r" b="b" t="t" l="l"/>
            <a:pathLst>
              <a:path h="487407" w="390941">
                <a:moveTo>
                  <a:pt x="390941" y="0"/>
                </a:moveTo>
                <a:lnTo>
                  <a:pt x="0" y="0"/>
                </a:lnTo>
                <a:lnTo>
                  <a:pt x="0" y="487407"/>
                </a:lnTo>
                <a:lnTo>
                  <a:pt x="390941" y="487407"/>
                </a:lnTo>
                <a:lnTo>
                  <a:pt x="3909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8079" y="4941254"/>
            <a:ext cx="556629" cy="536220"/>
          </a:xfrm>
          <a:custGeom>
            <a:avLst/>
            <a:gdLst/>
            <a:ahLst/>
            <a:cxnLst/>
            <a:rect r="r" b="b" t="t" l="l"/>
            <a:pathLst>
              <a:path h="536220" w="556629">
                <a:moveTo>
                  <a:pt x="0" y="0"/>
                </a:moveTo>
                <a:lnTo>
                  <a:pt x="556629" y="0"/>
                </a:lnTo>
                <a:lnTo>
                  <a:pt x="556629" y="536220"/>
                </a:lnTo>
                <a:lnTo>
                  <a:pt x="0" y="536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901377" y="9458782"/>
            <a:ext cx="2670789" cy="375983"/>
            <a:chOff x="0" y="0"/>
            <a:chExt cx="3561053" cy="5013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9874" cy="501311"/>
            </a:xfrm>
            <a:custGeom>
              <a:avLst/>
              <a:gdLst/>
              <a:ahLst/>
              <a:cxnLst/>
              <a:rect r="r" b="b" t="t" l="l"/>
              <a:pathLst>
                <a:path h="501311" w="429874">
                  <a:moveTo>
                    <a:pt x="0" y="0"/>
                  </a:moveTo>
                  <a:lnTo>
                    <a:pt x="429874" y="0"/>
                  </a:lnTo>
                  <a:lnTo>
                    <a:pt x="429874" y="501311"/>
                  </a:lnTo>
                  <a:lnTo>
                    <a:pt x="0" y="50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70370" y="72618"/>
              <a:ext cx="2990683" cy="39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0"/>
                </a:lnSpc>
              </a:pPr>
              <a:r>
                <a:rPr lang="en-US" b="true" sz="2156" spc="-64">
                  <a:solidFill>
                    <a:srgbClr val="1400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D-CRIME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4614">
            <a:off x="7515617" y="4370045"/>
            <a:ext cx="2593434" cy="2303549"/>
          </a:xfrm>
          <a:custGeom>
            <a:avLst/>
            <a:gdLst/>
            <a:ahLst/>
            <a:cxnLst/>
            <a:rect r="r" b="b" t="t" l="l"/>
            <a:pathLst>
              <a:path h="2303549" w="2593434">
                <a:moveTo>
                  <a:pt x="0" y="0"/>
                </a:moveTo>
                <a:lnTo>
                  <a:pt x="2593434" y="0"/>
                </a:lnTo>
                <a:lnTo>
                  <a:pt x="2593434" y="2303549"/>
                </a:lnTo>
                <a:lnTo>
                  <a:pt x="0" y="2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1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3462287"/>
            <a:ext cx="6614541" cy="8229600"/>
          </a:xfrm>
          <a:custGeom>
            <a:avLst/>
            <a:gdLst/>
            <a:ahLst/>
            <a:cxnLst/>
            <a:rect r="r" b="b" t="t" l="l"/>
            <a:pathLst>
              <a:path h="8229600" w="6614541">
                <a:moveTo>
                  <a:pt x="0" y="0"/>
                </a:moveTo>
                <a:lnTo>
                  <a:pt x="6614541" y="0"/>
                </a:lnTo>
                <a:lnTo>
                  <a:pt x="66145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222234" y="3825774"/>
            <a:ext cx="9731474" cy="531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If an individual feels they are in danger, they can tap the </a:t>
            </a:r>
            <a:r>
              <a:rPr lang="en-US" b="true" sz="4299">
                <a:solidFill>
                  <a:srgbClr val="1DD47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SOS button once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which will automatically start sharing their </a:t>
            </a:r>
            <a:r>
              <a:rPr lang="en-US" b="true" sz="4299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live location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This location is sent directly to the admin, who can then dispatch nearby police officers for </a:t>
            </a:r>
            <a:r>
              <a:rPr lang="en-US" b="true" sz="4299">
                <a:solidFill>
                  <a:srgbClr val="FBC62D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immediate rescue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848887" y="3576026"/>
            <a:ext cx="3167672" cy="6377863"/>
            <a:chOff x="0" y="0"/>
            <a:chExt cx="9461500" cy="190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17"/>
              <a:stretch>
                <a:fillRect l="-101918" t="0" r="-90157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18"/>
              <a:stretch>
                <a:fillRect l="-83" t="0" r="-83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94449" y="2156611"/>
            <a:ext cx="6916782" cy="99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Emergency SOS Click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55101" y="433016"/>
            <a:ext cx="6276549" cy="99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&lt;&lt;&lt;&lt;&lt;&lt;&lt;Feature List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9988" y="5228848"/>
            <a:ext cx="8916023" cy="8916023"/>
          </a:xfrm>
          <a:custGeom>
            <a:avLst/>
            <a:gdLst/>
            <a:ahLst/>
            <a:cxnLst/>
            <a:rect r="r" b="b" t="t" l="l"/>
            <a:pathLst>
              <a:path h="8916023" w="8916023">
                <a:moveTo>
                  <a:pt x="0" y="0"/>
                </a:moveTo>
                <a:lnTo>
                  <a:pt x="8916024" y="0"/>
                </a:lnTo>
                <a:lnTo>
                  <a:pt x="8916024" y="8916023"/>
                </a:lnTo>
                <a:lnTo>
                  <a:pt x="0" y="89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3090" y="869502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921" y="71774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156" y="-3213453"/>
            <a:ext cx="6426906" cy="6426906"/>
          </a:xfrm>
          <a:custGeom>
            <a:avLst/>
            <a:gdLst/>
            <a:ahLst/>
            <a:cxnLst/>
            <a:rect r="r" b="b" t="t" l="l"/>
            <a:pathLst>
              <a:path h="6426906" w="6426906">
                <a:moveTo>
                  <a:pt x="0" y="0"/>
                </a:moveTo>
                <a:lnTo>
                  <a:pt x="6426906" y="0"/>
                </a:lnTo>
                <a:lnTo>
                  <a:pt x="6426906" y="6426906"/>
                </a:lnTo>
                <a:lnTo>
                  <a:pt x="0" y="642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722" y="-4307750"/>
            <a:ext cx="8023860" cy="8229600"/>
          </a:xfrm>
          <a:custGeom>
            <a:avLst/>
            <a:gdLst/>
            <a:ahLst/>
            <a:cxnLst/>
            <a:rect r="r" b="b" t="t" l="l"/>
            <a:pathLst>
              <a:path h="8229600" w="802386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56" y="8473589"/>
            <a:ext cx="4621038" cy="4621038"/>
          </a:xfrm>
          <a:custGeom>
            <a:avLst/>
            <a:gdLst/>
            <a:ahLst/>
            <a:cxnLst/>
            <a:rect r="r" b="b" t="t" l="l"/>
            <a:pathLst>
              <a:path h="4621038" w="4621038">
                <a:moveTo>
                  <a:pt x="0" y="0"/>
                </a:moveTo>
                <a:lnTo>
                  <a:pt x="4621039" y="0"/>
                </a:lnTo>
                <a:lnTo>
                  <a:pt x="4621039" y="4621038"/>
                </a:lnTo>
                <a:lnTo>
                  <a:pt x="0" y="462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745335" y="8648873"/>
            <a:ext cx="390941" cy="487407"/>
          </a:xfrm>
          <a:custGeom>
            <a:avLst/>
            <a:gdLst/>
            <a:ahLst/>
            <a:cxnLst/>
            <a:rect r="r" b="b" t="t" l="l"/>
            <a:pathLst>
              <a:path h="487407" w="390941">
                <a:moveTo>
                  <a:pt x="390941" y="0"/>
                </a:moveTo>
                <a:lnTo>
                  <a:pt x="0" y="0"/>
                </a:lnTo>
                <a:lnTo>
                  <a:pt x="0" y="487407"/>
                </a:lnTo>
                <a:lnTo>
                  <a:pt x="390941" y="487407"/>
                </a:lnTo>
                <a:lnTo>
                  <a:pt x="3909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8079" y="4941254"/>
            <a:ext cx="556629" cy="536220"/>
          </a:xfrm>
          <a:custGeom>
            <a:avLst/>
            <a:gdLst/>
            <a:ahLst/>
            <a:cxnLst/>
            <a:rect r="r" b="b" t="t" l="l"/>
            <a:pathLst>
              <a:path h="536220" w="556629">
                <a:moveTo>
                  <a:pt x="0" y="0"/>
                </a:moveTo>
                <a:lnTo>
                  <a:pt x="556629" y="0"/>
                </a:lnTo>
                <a:lnTo>
                  <a:pt x="556629" y="536220"/>
                </a:lnTo>
                <a:lnTo>
                  <a:pt x="0" y="536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901377" y="9458782"/>
            <a:ext cx="2670789" cy="375983"/>
            <a:chOff x="0" y="0"/>
            <a:chExt cx="3561053" cy="5013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9874" cy="501311"/>
            </a:xfrm>
            <a:custGeom>
              <a:avLst/>
              <a:gdLst/>
              <a:ahLst/>
              <a:cxnLst/>
              <a:rect r="r" b="b" t="t" l="l"/>
              <a:pathLst>
                <a:path h="501311" w="429874">
                  <a:moveTo>
                    <a:pt x="0" y="0"/>
                  </a:moveTo>
                  <a:lnTo>
                    <a:pt x="429874" y="0"/>
                  </a:lnTo>
                  <a:lnTo>
                    <a:pt x="429874" y="501311"/>
                  </a:lnTo>
                  <a:lnTo>
                    <a:pt x="0" y="50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70370" y="72618"/>
              <a:ext cx="2990683" cy="39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0"/>
                </a:lnSpc>
              </a:pPr>
              <a:r>
                <a:rPr lang="en-US" b="true" sz="2156" spc="-64">
                  <a:solidFill>
                    <a:srgbClr val="1400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D-CRIME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4614">
            <a:off x="7515617" y="4370045"/>
            <a:ext cx="2593434" cy="2303549"/>
          </a:xfrm>
          <a:custGeom>
            <a:avLst/>
            <a:gdLst/>
            <a:ahLst/>
            <a:cxnLst/>
            <a:rect r="r" b="b" t="t" l="l"/>
            <a:pathLst>
              <a:path h="2303549" w="2593434">
                <a:moveTo>
                  <a:pt x="0" y="0"/>
                </a:moveTo>
                <a:lnTo>
                  <a:pt x="2593434" y="0"/>
                </a:lnTo>
                <a:lnTo>
                  <a:pt x="2593434" y="2303549"/>
                </a:lnTo>
                <a:lnTo>
                  <a:pt x="0" y="2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1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66158" y="3369969"/>
            <a:ext cx="11430087" cy="6556160"/>
            <a:chOff x="0" y="0"/>
            <a:chExt cx="7981950" cy="4578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6"/>
              <a:stretch>
                <a:fillRect l="-4480" t="0" r="-24933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94449" y="2156611"/>
            <a:ext cx="6276549" cy="99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Nearby Police Ping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33044" y="3825774"/>
            <a:ext cx="5720663" cy="531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After an </a:t>
            </a:r>
            <a:r>
              <a:rPr lang="en-US" b="true" sz="4299">
                <a:solidFill>
                  <a:srgbClr val="1DD47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SOS complaint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in a locality,the admin can ping the police personal near the SOS location to take action immediately.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55101" y="433016"/>
            <a:ext cx="6276549" cy="99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&lt;&lt;&lt;&lt;&lt;&lt;&lt;Feature List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9988" y="5228848"/>
            <a:ext cx="8916023" cy="8916023"/>
          </a:xfrm>
          <a:custGeom>
            <a:avLst/>
            <a:gdLst/>
            <a:ahLst/>
            <a:cxnLst/>
            <a:rect r="r" b="b" t="t" l="l"/>
            <a:pathLst>
              <a:path h="8916023" w="8916023">
                <a:moveTo>
                  <a:pt x="0" y="0"/>
                </a:moveTo>
                <a:lnTo>
                  <a:pt x="8916024" y="0"/>
                </a:lnTo>
                <a:lnTo>
                  <a:pt x="8916024" y="8916023"/>
                </a:lnTo>
                <a:lnTo>
                  <a:pt x="0" y="89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3090" y="869502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921" y="71774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156" y="-3213453"/>
            <a:ext cx="6426906" cy="6426906"/>
          </a:xfrm>
          <a:custGeom>
            <a:avLst/>
            <a:gdLst/>
            <a:ahLst/>
            <a:cxnLst/>
            <a:rect r="r" b="b" t="t" l="l"/>
            <a:pathLst>
              <a:path h="6426906" w="6426906">
                <a:moveTo>
                  <a:pt x="0" y="0"/>
                </a:moveTo>
                <a:lnTo>
                  <a:pt x="6426906" y="0"/>
                </a:lnTo>
                <a:lnTo>
                  <a:pt x="6426906" y="6426906"/>
                </a:lnTo>
                <a:lnTo>
                  <a:pt x="0" y="642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722" y="-4307750"/>
            <a:ext cx="8023860" cy="8229600"/>
          </a:xfrm>
          <a:custGeom>
            <a:avLst/>
            <a:gdLst/>
            <a:ahLst/>
            <a:cxnLst/>
            <a:rect r="r" b="b" t="t" l="l"/>
            <a:pathLst>
              <a:path h="8229600" w="802386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56" y="8473589"/>
            <a:ext cx="4621038" cy="4621038"/>
          </a:xfrm>
          <a:custGeom>
            <a:avLst/>
            <a:gdLst/>
            <a:ahLst/>
            <a:cxnLst/>
            <a:rect r="r" b="b" t="t" l="l"/>
            <a:pathLst>
              <a:path h="4621038" w="4621038">
                <a:moveTo>
                  <a:pt x="0" y="0"/>
                </a:moveTo>
                <a:lnTo>
                  <a:pt x="4621039" y="0"/>
                </a:lnTo>
                <a:lnTo>
                  <a:pt x="4621039" y="4621038"/>
                </a:lnTo>
                <a:lnTo>
                  <a:pt x="0" y="462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745335" y="8648873"/>
            <a:ext cx="390941" cy="487407"/>
          </a:xfrm>
          <a:custGeom>
            <a:avLst/>
            <a:gdLst/>
            <a:ahLst/>
            <a:cxnLst/>
            <a:rect r="r" b="b" t="t" l="l"/>
            <a:pathLst>
              <a:path h="487407" w="390941">
                <a:moveTo>
                  <a:pt x="390941" y="0"/>
                </a:moveTo>
                <a:lnTo>
                  <a:pt x="0" y="0"/>
                </a:lnTo>
                <a:lnTo>
                  <a:pt x="0" y="487407"/>
                </a:lnTo>
                <a:lnTo>
                  <a:pt x="390941" y="487407"/>
                </a:lnTo>
                <a:lnTo>
                  <a:pt x="3909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8079" y="4941254"/>
            <a:ext cx="556629" cy="536220"/>
          </a:xfrm>
          <a:custGeom>
            <a:avLst/>
            <a:gdLst/>
            <a:ahLst/>
            <a:cxnLst/>
            <a:rect r="r" b="b" t="t" l="l"/>
            <a:pathLst>
              <a:path h="536220" w="556629">
                <a:moveTo>
                  <a:pt x="0" y="0"/>
                </a:moveTo>
                <a:lnTo>
                  <a:pt x="556629" y="0"/>
                </a:lnTo>
                <a:lnTo>
                  <a:pt x="556629" y="536220"/>
                </a:lnTo>
                <a:lnTo>
                  <a:pt x="0" y="536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901377" y="9458782"/>
            <a:ext cx="2670789" cy="375983"/>
            <a:chOff x="0" y="0"/>
            <a:chExt cx="3561053" cy="5013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9874" cy="501311"/>
            </a:xfrm>
            <a:custGeom>
              <a:avLst/>
              <a:gdLst/>
              <a:ahLst/>
              <a:cxnLst/>
              <a:rect r="r" b="b" t="t" l="l"/>
              <a:pathLst>
                <a:path h="501311" w="429874">
                  <a:moveTo>
                    <a:pt x="0" y="0"/>
                  </a:moveTo>
                  <a:lnTo>
                    <a:pt x="429874" y="0"/>
                  </a:lnTo>
                  <a:lnTo>
                    <a:pt x="429874" y="501311"/>
                  </a:lnTo>
                  <a:lnTo>
                    <a:pt x="0" y="50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70370" y="72618"/>
              <a:ext cx="2990683" cy="39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0"/>
                </a:lnSpc>
              </a:pPr>
              <a:r>
                <a:rPr lang="en-US" b="true" sz="2156" spc="-64">
                  <a:solidFill>
                    <a:srgbClr val="1400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D-CRIME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4614">
            <a:off x="7515617" y="4370045"/>
            <a:ext cx="2593434" cy="2303549"/>
          </a:xfrm>
          <a:custGeom>
            <a:avLst/>
            <a:gdLst/>
            <a:ahLst/>
            <a:cxnLst/>
            <a:rect r="r" b="b" t="t" l="l"/>
            <a:pathLst>
              <a:path h="2303549" w="2593434">
                <a:moveTo>
                  <a:pt x="0" y="0"/>
                </a:moveTo>
                <a:lnTo>
                  <a:pt x="2593434" y="0"/>
                </a:lnTo>
                <a:lnTo>
                  <a:pt x="2593434" y="2303549"/>
                </a:lnTo>
                <a:lnTo>
                  <a:pt x="0" y="2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1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66158" y="3369969"/>
            <a:ext cx="11430087" cy="6556160"/>
            <a:chOff x="0" y="0"/>
            <a:chExt cx="7981950" cy="4578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6"/>
              <a:stretch>
                <a:fillRect l="-14674" t="-5857" r="-8414" b="-1184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94449" y="2156611"/>
            <a:ext cx="8841827" cy="99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RAG Chatbot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33044" y="3825774"/>
            <a:ext cx="5720663" cy="454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This bot stores the </a:t>
            </a:r>
            <a:r>
              <a:rPr lang="en-US" b="true" sz="4299">
                <a:solidFill>
                  <a:srgbClr val="1DD47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previous history records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and helps as an assitant during investigation to find </a:t>
            </a:r>
            <a:r>
              <a:rPr lang="en-US" b="true" sz="4299">
                <a:solidFill>
                  <a:srgbClr val="FAFAF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patterns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or </a:t>
            </a:r>
            <a:r>
              <a:rPr lang="en-US" b="true" sz="4299">
                <a:solidFill>
                  <a:srgbClr val="FAFAF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clues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55101" y="433016"/>
            <a:ext cx="6276549" cy="99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&lt;&lt;&lt;&lt;&lt;&lt;&lt;Feature List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3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096000" cy="5598996"/>
            <a:chOff x="0" y="0"/>
            <a:chExt cx="1481879" cy="1361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1879" cy="1361062"/>
            </a:xfrm>
            <a:custGeom>
              <a:avLst/>
              <a:gdLst/>
              <a:ahLst/>
              <a:cxnLst/>
              <a:rect r="r" b="b" t="t" l="l"/>
              <a:pathLst>
                <a:path h="1361062" w="1481879">
                  <a:moveTo>
                    <a:pt x="0" y="0"/>
                  </a:moveTo>
                  <a:lnTo>
                    <a:pt x="1481879" y="0"/>
                  </a:lnTo>
                  <a:lnTo>
                    <a:pt x="1481879" y="1361062"/>
                  </a:lnTo>
                  <a:lnTo>
                    <a:pt x="0" y="1361062"/>
                  </a:lnTo>
                  <a:close/>
                </a:path>
              </a:pathLst>
            </a:custGeom>
            <a:solidFill>
              <a:srgbClr val="3101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1481879" cy="1303912"/>
            </a:xfrm>
            <a:prstGeom prst="rect">
              <a:avLst/>
            </a:prstGeom>
          </p:spPr>
          <p:txBody>
            <a:bodyPr anchor="ctr" rtlCol="false" tIns="55039" lIns="55039" bIns="55039" rIns="55039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96000" y="5598996"/>
            <a:ext cx="6096000" cy="4688004"/>
            <a:chOff x="0" y="0"/>
            <a:chExt cx="1481879" cy="11396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1879" cy="1139609"/>
            </a:xfrm>
            <a:custGeom>
              <a:avLst/>
              <a:gdLst/>
              <a:ahLst/>
              <a:cxnLst/>
              <a:rect r="r" b="b" t="t" l="l"/>
              <a:pathLst>
                <a:path h="1139609" w="1481879">
                  <a:moveTo>
                    <a:pt x="0" y="0"/>
                  </a:moveTo>
                  <a:lnTo>
                    <a:pt x="1481879" y="0"/>
                  </a:lnTo>
                  <a:lnTo>
                    <a:pt x="1481879" y="1139609"/>
                  </a:lnTo>
                  <a:lnTo>
                    <a:pt x="0" y="1139609"/>
                  </a:lnTo>
                  <a:close/>
                </a:path>
              </a:pathLst>
            </a:custGeom>
            <a:solidFill>
              <a:srgbClr val="4D00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1481879" cy="1082459"/>
            </a:xfrm>
            <a:prstGeom prst="rect">
              <a:avLst/>
            </a:prstGeom>
          </p:spPr>
          <p:txBody>
            <a:bodyPr anchor="ctr" rtlCol="false" tIns="55039" lIns="55039" bIns="55039" rIns="55039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2000" y="0"/>
            <a:ext cx="6096000" cy="5598996"/>
            <a:chOff x="0" y="0"/>
            <a:chExt cx="1481879" cy="13610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1879" cy="1361062"/>
            </a:xfrm>
            <a:custGeom>
              <a:avLst/>
              <a:gdLst/>
              <a:ahLst/>
              <a:cxnLst/>
              <a:rect r="r" b="b" t="t" l="l"/>
              <a:pathLst>
                <a:path h="1361062" w="1481879">
                  <a:moveTo>
                    <a:pt x="0" y="0"/>
                  </a:moveTo>
                  <a:lnTo>
                    <a:pt x="1481879" y="0"/>
                  </a:lnTo>
                  <a:lnTo>
                    <a:pt x="1481879" y="1361062"/>
                  </a:lnTo>
                  <a:lnTo>
                    <a:pt x="0" y="1361062"/>
                  </a:lnTo>
                  <a:close/>
                </a:path>
              </a:pathLst>
            </a:custGeom>
            <a:solidFill>
              <a:srgbClr val="4D00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57150"/>
              <a:ext cx="1481879" cy="1303912"/>
            </a:xfrm>
            <a:prstGeom prst="rect">
              <a:avLst/>
            </a:prstGeom>
          </p:spPr>
          <p:txBody>
            <a:bodyPr anchor="ctr" rtlCol="false" tIns="55039" lIns="55039" bIns="55039" rIns="55039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700000">
            <a:off x="2182269" y="1369351"/>
            <a:ext cx="1641906" cy="1637801"/>
          </a:xfrm>
          <a:custGeom>
            <a:avLst/>
            <a:gdLst/>
            <a:ahLst/>
            <a:cxnLst/>
            <a:rect r="r" b="b" t="t" l="l"/>
            <a:pathLst>
              <a:path h="1637801" w="1641906">
                <a:moveTo>
                  <a:pt x="0" y="0"/>
                </a:moveTo>
                <a:lnTo>
                  <a:pt x="1641906" y="0"/>
                </a:lnTo>
                <a:lnTo>
                  <a:pt x="1641906" y="1637801"/>
                </a:lnTo>
                <a:lnTo>
                  <a:pt x="0" y="16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700000">
            <a:off x="14393831" y="1369351"/>
            <a:ext cx="1641906" cy="1637801"/>
          </a:xfrm>
          <a:custGeom>
            <a:avLst/>
            <a:gdLst/>
            <a:ahLst/>
            <a:cxnLst/>
            <a:rect r="r" b="b" t="t" l="l"/>
            <a:pathLst>
              <a:path h="1637801" w="1641906">
                <a:moveTo>
                  <a:pt x="0" y="0"/>
                </a:moveTo>
                <a:lnTo>
                  <a:pt x="1641906" y="0"/>
                </a:lnTo>
                <a:lnTo>
                  <a:pt x="1641906" y="1637801"/>
                </a:lnTo>
                <a:lnTo>
                  <a:pt x="0" y="16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4091" y="3539468"/>
            <a:ext cx="436781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true">
                <a:solidFill>
                  <a:srgbClr val="FAFAF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MERN Stack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81678" y="3539468"/>
            <a:ext cx="4077459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true">
                <a:solidFill>
                  <a:srgbClr val="FAFAF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Python + EDA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4619" y="6699317"/>
            <a:ext cx="4367981" cy="17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MERN stack in its heart 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handled the majority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functions keeping the architecture simple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yet sustainable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81678" y="6699317"/>
            <a:ext cx="4077622" cy="283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For the heatmap ,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Safest path,predictive policing.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Python’s Pandas worked 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as a icing by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letting us flag the latitude longitudes with a crime/area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77132" y="8529955"/>
            <a:ext cx="4533737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true">
                <a:solidFill>
                  <a:srgbClr val="FAFAF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Solidity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77132" y="2276558"/>
            <a:ext cx="4533737" cy="142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 store the ledger data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of the reports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pinch of Solidity stands firm with Avalanche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409308" y="6392193"/>
            <a:ext cx="1501653" cy="1578611"/>
          </a:xfrm>
          <a:custGeom>
            <a:avLst/>
            <a:gdLst/>
            <a:ahLst/>
            <a:cxnLst/>
            <a:rect r="r" b="b" t="t" l="l"/>
            <a:pathLst>
              <a:path h="1578611" w="1501653">
                <a:moveTo>
                  <a:pt x="0" y="0"/>
                </a:moveTo>
                <a:lnTo>
                  <a:pt x="1501654" y="0"/>
                </a:lnTo>
                <a:lnTo>
                  <a:pt x="1501654" y="1578611"/>
                </a:lnTo>
                <a:lnTo>
                  <a:pt x="0" y="1578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35070"/>
            <a:ext cx="16230600" cy="6823230"/>
          </a:xfrm>
          <a:custGeom>
            <a:avLst/>
            <a:gdLst/>
            <a:ahLst/>
            <a:cxnLst/>
            <a:rect r="r" b="b" t="t" l="l"/>
            <a:pathLst>
              <a:path h="6823230" w="16230600">
                <a:moveTo>
                  <a:pt x="0" y="0"/>
                </a:moveTo>
                <a:lnTo>
                  <a:pt x="16230600" y="0"/>
                </a:lnTo>
                <a:lnTo>
                  <a:pt x="16230600" y="6823230"/>
                </a:lnTo>
                <a:lnTo>
                  <a:pt x="0" y="6823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8" t="-36860" r="-6338" b="-16249"/>
            </a:stretch>
          </a:blipFill>
          <a:ln w="19050" cap="rnd">
            <a:solidFill>
              <a:srgbClr val="465063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0625"/>
            <a:ext cx="16230600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Market chances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43979" y="3010746"/>
            <a:ext cx="16350666" cy="1596013"/>
            <a:chOff x="0" y="0"/>
            <a:chExt cx="21800889" cy="212801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00100" cy="1807670"/>
              <a:chOff x="0" y="0"/>
              <a:chExt cx="812800" cy="8162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6218"/>
              </a:xfrm>
              <a:custGeom>
                <a:avLst/>
                <a:gdLst/>
                <a:ahLst/>
                <a:cxnLst/>
                <a:rect r="r" b="b" t="t" l="l"/>
                <a:pathLst>
                  <a:path h="816218" w="812800">
                    <a:moveTo>
                      <a:pt x="143361" y="0"/>
                    </a:moveTo>
                    <a:lnTo>
                      <a:pt x="669439" y="0"/>
                    </a:lnTo>
                    <a:cubicBezTo>
                      <a:pt x="748615" y="0"/>
                      <a:pt x="812800" y="64185"/>
                      <a:pt x="812800" y="143361"/>
                    </a:cubicBezTo>
                    <a:lnTo>
                      <a:pt x="812800" y="672857"/>
                    </a:lnTo>
                    <a:cubicBezTo>
                      <a:pt x="812800" y="752033"/>
                      <a:pt x="748615" y="816218"/>
                      <a:pt x="669439" y="816218"/>
                    </a:cubicBezTo>
                    <a:lnTo>
                      <a:pt x="143361" y="816218"/>
                    </a:lnTo>
                    <a:cubicBezTo>
                      <a:pt x="105339" y="816218"/>
                      <a:pt x="68875" y="801114"/>
                      <a:pt x="41989" y="774229"/>
                    </a:cubicBezTo>
                    <a:cubicBezTo>
                      <a:pt x="15104" y="747343"/>
                      <a:pt x="0" y="710879"/>
                      <a:pt x="0" y="672857"/>
                    </a:cubicBezTo>
                    <a:lnTo>
                      <a:pt x="0" y="143361"/>
                    </a:lnTo>
                    <a:cubicBezTo>
                      <a:pt x="0" y="64185"/>
                      <a:pt x="64185" y="0"/>
                      <a:pt x="143361" y="0"/>
                    </a:cubicBezTo>
                    <a:close/>
                  </a:path>
                </a:pathLst>
              </a:custGeom>
              <a:solidFill>
                <a:srgbClr val="152036"/>
              </a:solidFill>
              <a:ln w="19050" cap="rnd">
                <a:solidFill>
                  <a:srgbClr val="465063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85725"/>
                <a:ext cx="812800" cy="901943"/>
              </a:xfrm>
              <a:prstGeom prst="rect">
                <a:avLst/>
              </a:prstGeom>
            </p:spPr>
            <p:txBody>
              <a:bodyPr anchor="ctr" rtlCol="false" tIns="51185" lIns="51185" bIns="51185" rIns="51185"/>
              <a:lstStyle/>
              <a:p>
                <a:pPr algn="ctr">
                  <a:lnSpc>
                    <a:spcPts val="60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401042" y="379254"/>
              <a:ext cx="998015" cy="1049162"/>
            </a:xfrm>
            <a:custGeom>
              <a:avLst/>
              <a:gdLst/>
              <a:ahLst/>
              <a:cxnLst/>
              <a:rect r="r" b="b" t="t" l="l"/>
              <a:pathLst>
                <a:path h="1049162" w="998015">
                  <a:moveTo>
                    <a:pt x="0" y="0"/>
                  </a:moveTo>
                  <a:lnTo>
                    <a:pt x="998015" y="0"/>
                  </a:lnTo>
                  <a:lnTo>
                    <a:pt x="998015" y="1049162"/>
                  </a:lnTo>
                  <a:lnTo>
                    <a:pt x="0" y="1049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406424" y="304705"/>
              <a:ext cx="6261901" cy="4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6"/>
                </a:lnSpc>
              </a:pPr>
              <a:r>
                <a:rPr lang="en-US" sz="2486" b="true">
                  <a:solidFill>
                    <a:srgbClr val="FAFAF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The Government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06424" y="951460"/>
              <a:ext cx="19394465" cy="1176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00"/>
                </a:lnSpc>
              </a:pPr>
              <a:r>
                <a:rPr lang="en-US" sz="2300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This will include government officials as well as law enforcement officers. We have the goal to </a:t>
              </a:r>
            </a:p>
            <a:p>
              <a:pPr algn="l">
                <a:lnSpc>
                  <a:spcPts val="2300"/>
                </a:lnSpc>
              </a:pPr>
              <a:r>
                <a:rPr lang="en-US" sz="2300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make this a complete working platform that aligns with government and works on reducing the</a:t>
              </a:r>
            </a:p>
            <a:p>
              <a:pPr algn="l">
                <a:lnSpc>
                  <a:spcPts val="2300"/>
                </a:lnSpc>
              </a:pPr>
              <a:r>
                <a:rPr lang="en-US" sz="2300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crime rates actively.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826453" y="7405828"/>
            <a:ext cx="10884979" cy="1492382"/>
            <a:chOff x="0" y="0"/>
            <a:chExt cx="14513305" cy="198984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250080" y="288002"/>
              <a:ext cx="6989722" cy="424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4"/>
                </a:lnSpc>
              </a:pPr>
              <a:r>
                <a:rPr lang="en-US" sz="2324" b="true">
                  <a:solidFill>
                    <a:srgbClr val="FAFAF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As API &amp; obviously the common man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50080" y="883213"/>
              <a:ext cx="12263226" cy="1106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51"/>
                </a:lnSpc>
              </a:pPr>
              <a:r>
                <a:rPr lang="en-US" sz="2151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For the society itself it serves as a tool to reduce the crime rates and bind the people together in ensuring a well aware and quick functioning block overall.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683148" cy="1690226"/>
              <a:chOff x="0" y="0"/>
              <a:chExt cx="812800" cy="81621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6218"/>
              </a:xfrm>
              <a:custGeom>
                <a:avLst/>
                <a:gdLst/>
                <a:ahLst/>
                <a:cxnLst/>
                <a:rect r="r" b="b" t="t" l="l"/>
                <a:pathLst>
                  <a:path h="816218" w="812800">
                    <a:moveTo>
                      <a:pt x="159813" y="0"/>
                    </a:moveTo>
                    <a:lnTo>
                      <a:pt x="652987" y="0"/>
                    </a:lnTo>
                    <a:cubicBezTo>
                      <a:pt x="741249" y="0"/>
                      <a:pt x="812800" y="71551"/>
                      <a:pt x="812800" y="159813"/>
                    </a:cubicBezTo>
                    <a:lnTo>
                      <a:pt x="812800" y="656405"/>
                    </a:lnTo>
                    <a:cubicBezTo>
                      <a:pt x="812800" y="744667"/>
                      <a:pt x="741249" y="816218"/>
                      <a:pt x="652987" y="816218"/>
                    </a:cubicBezTo>
                    <a:lnTo>
                      <a:pt x="159813" y="816218"/>
                    </a:lnTo>
                    <a:cubicBezTo>
                      <a:pt x="71551" y="816218"/>
                      <a:pt x="0" y="744667"/>
                      <a:pt x="0" y="656405"/>
                    </a:cubicBezTo>
                    <a:lnTo>
                      <a:pt x="0" y="159813"/>
                    </a:lnTo>
                    <a:cubicBezTo>
                      <a:pt x="0" y="71551"/>
                      <a:pt x="71551" y="0"/>
                      <a:pt x="159813" y="0"/>
                    </a:cubicBezTo>
                    <a:close/>
                  </a:path>
                </a:pathLst>
              </a:custGeom>
              <a:solidFill>
                <a:srgbClr val="152036"/>
              </a:solidFill>
              <a:ln w="19050" cap="rnd">
                <a:solidFill>
                  <a:srgbClr val="465063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812800" cy="901943"/>
              </a:xfrm>
              <a:prstGeom prst="rect">
                <a:avLst/>
              </a:prstGeom>
            </p:spPr>
            <p:txBody>
              <a:bodyPr anchor="ctr" rtlCol="false" tIns="51185" lIns="51185" bIns="51185" rIns="51185"/>
              <a:lstStyle/>
              <a:p>
                <a:pPr algn="ctr">
                  <a:lnSpc>
                    <a:spcPts val="60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2700000">
              <a:off x="344134" y="348917"/>
              <a:ext cx="994879" cy="992392"/>
            </a:xfrm>
            <a:custGeom>
              <a:avLst/>
              <a:gdLst/>
              <a:ahLst/>
              <a:cxnLst/>
              <a:rect r="r" b="b" t="t" l="l"/>
              <a:pathLst>
                <a:path h="992392" w="994879">
                  <a:moveTo>
                    <a:pt x="0" y="0"/>
                  </a:moveTo>
                  <a:lnTo>
                    <a:pt x="994880" y="0"/>
                  </a:lnTo>
                  <a:lnTo>
                    <a:pt x="994880" y="992392"/>
                  </a:lnTo>
                  <a:lnTo>
                    <a:pt x="0" y="992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556137" y="5143500"/>
            <a:ext cx="13155295" cy="1350777"/>
            <a:chOff x="0" y="0"/>
            <a:chExt cx="17540393" cy="180103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793494" cy="1801037"/>
              <a:chOff x="0" y="0"/>
              <a:chExt cx="812800" cy="81621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6218"/>
              </a:xfrm>
              <a:custGeom>
                <a:avLst/>
                <a:gdLst/>
                <a:ahLst/>
                <a:cxnLst/>
                <a:rect r="r" b="b" t="t" l="l"/>
                <a:pathLst>
                  <a:path h="816218" w="812800">
                    <a:moveTo>
                      <a:pt x="147278" y="0"/>
                    </a:moveTo>
                    <a:lnTo>
                      <a:pt x="665522" y="0"/>
                    </a:lnTo>
                    <a:cubicBezTo>
                      <a:pt x="704583" y="0"/>
                      <a:pt x="742043" y="15517"/>
                      <a:pt x="769663" y="43137"/>
                    </a:cubicBezTo>
                    <a:cubicBezTo>
                      <a:pt x="797283" y="70757"/>
                      <a:pt x="812800" y="108217"/>
                      <a:pt x="812800" y="147278"/>
                    </a:cubicBezTo>
                    <a:lnTo>
                      <a:pt x="812800" y="668941"/>
                    </a:lnTo>
                    <a:cubicBezTo>
                      <a:pt x="812800" y="750280"/>
                      <a:pt x="746862" y="816218"/>
                      <a:pt x="665522" y="816218"/>
                    </a:cubicBezTo>
                    <a:lnTo>
                      <a:pt x="147278" y="816218"/>
                    </a:lnTo>
                    <a:cubicBezTo>
                      <a:pt x="108217" y="816218"/>
                      <a:pt x="70757" y="800701"/>
                      <a:pt x="43137" y="773081"/>
                    </a:cubicBezTo>
                    <a:cubicBezTo>
                      <a:pt x="15517" y="745462"/>
                      <a:pt x="0" y="708001"/>
                      <a:pt x="0" y="668941"/>
                    </a:cubicBezTo>
                    <a:lnTo>
                      <a:pt x="0" y="147278"/>
                    </a:lnTo>
                    <a:cubicBezTo>
                      <a:pt x="0" y="108217"/>
                      <a:pt x="15517" y="70757"/>
                      <a:pt x="43137" y="43137"/>
                    </a:cubicBezTo>
                    <a:cubicBezTo>
                      <a:pt x="70757" y="15517"/>
                      <a:pt x="108217" y="0"/>
                      <a:pt x="147278" y="0"/>
                    </a:cubicBezTo>
                    <a:close/>
                  </a:path>
                </a:pathLst>
              </a:custGeom>
              <a:solidFill>
                <a:srgbClr val="152036"/>
              </a:solidFill>
              <a:ln w="19050" cap="rnd">
                <a:solidFill>
                  <a:srgbClr val="465063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85725"/>
                <a:ext cx="812800" cy="901943"/>
              </a:xfrm>
              <a:prstGeom prst="rect">
                <a:avLst/>
              </a:prstGeom>
            </p:spPr>
            <p:txBody>
              <a:bodyPr anchor="ctr" rtlCol="false" tIns="51185" lIns="51185" bIns="51185" rIns="51185"/>
              <a:lstStyle/>
              <a:p>
                <a:pPr algn="ctr">
                  <a:lnSpc>
                    <a:spcPts val="60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397594" y="303761"/>
              <a:ext cx="6238923" cy="455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77"/>
                </a:lnSpc>
              </a:pPr>
              <a:r>
                <a:rPr lang="en-US" sz="2477" b="true">
                  <a:solidFill>
                    <a:srgbClr val="FAFAF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Travel and Tourism Industry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397594" y="948143"/>
              <a:ext cx="15142800" cy="791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2"/>
                </a:lnSpc>
              </a:pPr>
              <a:r>
                <a:rPr lang="en-US" sz="2292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The website itself plays an important role  for the tourism sector by ensuring the safety and security of the tourist by proper hit-spot locations having higher crime rates.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400215" y="405227"/>
              <a:ext cx="993065" cy="990582"/>
            </a:xfrm>
            <a:custGeom>
              <a:avLst/>
              <a:gdLst/>
              <a:ahLst/>
              <a:cxnLst/>
              <a:rect r="r" b="b" t="t" l="l"/>
              <a:pathLst>
                <a:path h="990582" w="993065">
                  <a:moveTo>
                    <a:pt x="0" y="0"/>
                  </a:moveTo>
                  <a:lnTo>
                    <a:pt x="993064" y="0"/>
                  </a:lnTo>
                  <a:lnTo>
                    <a:pt x="993064" y="990582"/>
                  </a:lnTo>
                  <a:lnTo>
                    <a:pt x="0" y="99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699374" y="3647555"/>
            <a:ext cx="2270507" cy="2270507"/>
            <a:chOff x="0" y="0"/>
            <a:chExt cx="14400530" cy="144005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00530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5400000">
            <a:off x="9318119" y="3647555"/>
            <a:ext cx="2270507" cy="2270507"/>
            <a:chOff x="0" y="0"/>
            <a:chExt cx="14400530" cy="144005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00530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10800000">
            <a:off x="9318119" y="6266299"/>
            <a:ext cx="2270507" cy="2270507"/>
            <a:chOff x="0" y="0"/>
            <a:chExt cx="14400530" cy="14400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00530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5400000">
            <a:off x="6699374" y="6266299"/>
            <a:ext cx="2270507" cy="2270507"/>
            <a:chOff x="0" y="0"/>
            <a:chExt cx="14400530" cy="144005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00530" cy="14399261"/>
            </a:xfrm>
            <a:custGeom>
              <a:avLst/>
              <a:gdLst/>
              <a:ahLst/>
              <a:cxnLst/>
              <a:rect r="r" b="b" t="t" l="l"/>
              <a:pathLst>
                <a:path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4421" y="3619833"/>
            <a:ext cx="5349826" cy="2325951"/>
            <a:chOff x="0" y="0"/>
            <a:chExt cx="7133101" cy="310126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133101" cy="51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290" spc="297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STRENGTHS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19660"/>
              <a:ext cx="7133101" cy="238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Advanced mapping and heatmap visualization </a:t>
              </a:r>
            </a:p>
            <a:p>
              <a:pPr algn="r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Maintained anonymity,</a:t>
              </a:r>
            </a:p>
            <a:p>
              <a:pPr algn="r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Broad Market-scope</a:t>
              </a:r>
            </a:p>
            <a:p>
              <a:pPr algn="r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The unique safest path finder</a:t>
              </a:r>
            </a:p>
            <a:p>
              <a:pPr algn="r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Nearly Real-time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4421" y="6605519"/>
            <a:ext cx="5349826" cy="1592067"/>
            <a:chOff x="0" y="0"/>
            <a:chExt cx="7133101" cy="212275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7133101" cy="51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290" spc="297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THREATS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9660"/>
              <a:ext cx="7133101" cy="1403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Competitors with superior datas</a:t>
              </a:r>
            </a:p>
            <a:p>
              <a:pPr algn="r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Public skepticism towards new technologies</a:t>
              </a:r>
            </a:p>
            <a:p>
              <a:pPr algn="r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Misuse of the system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43753" y="4135818"/>
            <a:ext cx="5349826" cy="1225125"/>
            <a:chOff x="0" y="0"/>
            <a:chExt cx="7133101" cy="163350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7133101" cy="51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06"/>
                </a:lnSpc>
              </a:pPr>
              <a:r>
                <a:rPr lang="en-US" sz="2290" spc="297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WEAKNESSES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19660"/>
              <a:ext cx="7133101" cy="913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Lack of Dataset</a:t>
              </a:r>
            </a:p>
            <a:p>
              <a:pPr algn="l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Lack of too strict of a verification algorithm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43753" y="6605519"/>
            <a:ext cx="5349826" cy="1592067"/>
            <a:chOff x="0" y="0"/>
            <a:chExt cx="7133101" cy="212275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7133101" cy="51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06"/>
                </a:lnSpc>
              </a:pPr>
              <a:r>
                <a:rPr lang="en-US" sz="2290" spc="297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OPPORTUNITIES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19660"/>
              <a:ext cx="7133101" cy="1403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Growth in Market</a:t>
              </a:r>
            </a:p>
            <a:p>
              <a:pPr algn="l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Regulatory support from authority</a:t>
              </a:r>
            </a:p>
            <a:p>
              <a:pPr algn="l">
                <a:lnSpc>
                  <a:spcPts val="2955"/>
                </a:lnSpc>
              </a:pPr>
              <a:r>
                <a:rPr lang="en-US" sz="1770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An up to date police department &amp; aware citizens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260126" y="4173878"/>
            <a:ext cx="1149004" cy="1149004"/>
          </a:xfrm>
          <a:custGeom>
            <a:avLst/>
            <a:gdLst/>
            <a:ahLst/>
            <a:cxnLst/>
            <a:rect r="r" b="b" t="t" l="l"/>
            <a:pathLst>
              <a:path h="1149004" w="1149004">
                <a:moveTo>
                  <a:pt x="0" y="0"/>
                </a:moveTo>
                <a:lnTo>
                  <a:pt x="1149004" y="0"/>
                </a:lnTo>
                <a:lnTo>
                  <a:pt x="1149004" y="1149004"/>
                </a:lnTo>
                <a:lnTo>
                  <a:pt x="0" y="114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954952" y="4360931"/>
            <a:ext cx="996841" cy="961951"/>
          </a:xfrm>
          <a:custGeom>
            <a:avLst/>
            <a:gdLst/>
            <a:ahLst/>
            <a:cxnLst/>
            <a:rect r="r" b="b" t="t" l="l"/>
            <a:pathLst>
              <a:path h="961951" w="996841">
                <a:moveTo>
                  <a:pt x="0" y="0"/>
                </a:moveTo>
                <a:lnTo>
                  <a:pt x="996841" y="0"/>
                </a:lnTo>
                <a:lnTo>
                  <a:pt x="996841" y="961951"/>
                </a:lnTo>
                <a:lnTo>
                  <a:pt x="0" y="961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887360" y="6835541"/>
            <a:ext cx="1132024" cy="1132024"/>
          </a:xfrm>
          <a:custGeom>
            <a:avLst/>
            <a:gdLst/>
            <a:ahLst/>
            <a:cxnLst/>
            <a:rect r="r" b="b" t="t" l="l"/>
            <a:pathLst>
              <a:path h="1132024" w="1132024">
                <a:moveTo>
                  <a:pt x="0" y="0"/>
                </a:moveTo>
                <a:lnTo>
                  <a:pt x="1132024" y="0"/>
                </a:lnTo>
                <a:lnTo>
                  <a:pt x="1132024" y="1132024"/>
                </a:lnTo>
                <a:lnTo>
                  <a:pt x="0" y="1132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57259" y="6924184"/>
            <a:ext cx="954738" cy="954738"/>
          </a:xfrm>
          <a:custGeom>
            <a:avLst/>
            <a:gdLst/>
            <a:ahLst/>
            <a:cxnLst/>
            <a:rect r="r" b="b" t="t" l="l"/>
            <a:pathLst>
              <a:path h="954738" w="954738">
                <a:moveTo>
                  <a:pt x="0" y="0"/>
                </a:moveTo>
                <a:lnTo>
                  <a:pt x="954738" y="0"/>
                </a:lnTo>
                <a:lnTo>
                  <a:pt x="954738" y="954738"/>
                </a:lnTo>
                <a:lnTo>
                  <a:pt x="0" y="954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3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532264" y="1232313"/>
            <a:ext cx="9223471" cy="1154302"/>
            <a:chOff x="0" y="0"/>
            <a:chExt cx="12297962" cy="153906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47625"/>
              <a:ext cx="12297962" cy="733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54"/>
                </a:lnSpc>
              </a:pPr>
              <a:r>
                <a:rPr lang="en-US" b="true" sz="3400" spc="102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D-CRIME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960373"/>
              <a:ext cx="1229796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SWOT Analysis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4445637" cy="1250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637" cy="1250336"/>
            </a:xfrm>
            <a:custGeom>
              <a:avLst/>
              <a:gdLst/>
              <a:ahLst/>
              <a:cxnLst/>
              <a:rect r="r" b="b" t="t" l="l"/>
              <a:pathLst>
                <a:path h="1250336" w="4445637">
                  <a:moveTo>
                    <a:pt x="0" y="0"/>
                  </a:moveTo>
                  <a:lnTo>
                    <a:pt x="4445637" y="0"/>
                  </a:lnTo>
                  <a:lnTo>
                    <a:pt x="4445637" y="1250336"/>
                  </a:lnTo>
                  <a:lnTo>
                    <a:pt x="0" y="1250336"/>
                  </a:lnTo>
                  <a:close/>
                </a:path>
              </a:pathLst>
            </a:custGeom>
            <a:solidFill>
              <a:srgbClr val="1400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4445637" cy="1193185"/>
            </a:xfrm>
            <a:prstGeom prst="rect">
              <a:avLst/>
            </a:prstGeom>
          </p:spPr>
          <p:txBody>
            <a:bodyPr anchor="ctr" rtlCol="false" tIns="55039" lIns="55039" bIns="55039" rIns="55039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143500"/>
            <a:chOff x="0" y="0"/>
            <a:chExt cx="4445637" cy="12503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637" cy="1250336"/>
            </a:xfrm>
            <a:custGeom>
              <a:avLst/>
              <a:gdLst/>
              <a:ahLst/>
              <a:cxnLst/>
              <a:rect r="r" b="b" t="t" l="l"/>
              <a:pathLst>
                <a:path h="1250336" w="4445637">
                  <a:moveTo>
                    <a:pt x="0" y="0"/>
                  </a:moveTo>
                  <a:lnTo>
                    <a:pt x="4445637" y="0"/>
                  </a:lnTo>
                  <a:lnTo>
                    <a:pt x="4445637" y="1250336"/>
                  </a:lnTo>
                  <a:lnTo>
                    <a:pt x="0" y="1250336"/>
                  </a:lnTo>
                  <a:close/>
                </a:path>
              </a:pathLst>
            </a:custGeom>
            <a:solidFill>
              <a:srgbClr val="1DD47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4445637" cy="1193185"/>
            </a:xfrm>
            <a:prstGeom prst="rect">
              <a:avLst/>
            </a:prstGeom>
          </p:spPr>
          <p:txBody>
            <a:bodyPr anchor="ctr" rtlCol="false" tIns="55039" lIns="55039" bIns="55039" rIns="55039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028700" y="2164952"/>
            <a:ext cx="16230600" cy="6883443"/>
          </a:xfrm>
          <a:custGeom>
            <a:avLst/>
            <a:gdLst/>
            <a:ahLst/>
            <a:cxnLst/>
            <a:rect r="r" b="b" t="t" l="l"/>
            <a:pathLst>
              <a:path h="6883443" w="16230600">
                <a:moveTo>
                  <a:pt x="16230600" y="0"/>
                </a:moveTo>
                <a:lnTo>
                  <a:pt x="0" y="0"/>
                </a:lnTo>
                <a:lnTo>
                  <a:pt x="0" y="6883443"/>
                </a:lnTo>
                <a:lnTo>
                  <a:pt x="16230600" y="6883443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6338" t="-34501" r="-6338" b="-14944"/>
            </a:stretch>
          </a:blipFill>
          <a:ln w="19050" cap="rnd">
            <a:solidFill>
              <a:srgbClr val="465063">
                <a:alpha val="49804"/>
              </a:srgbClr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823070" y="3387707"/>
            <a:ext cx="1501653" cy="1578611"/>
          </a:xfrm>
          <a:custGeom>
            <a:avLst/>
            <a:gdLst/>
            <a:ahLst/>
            <a:cxnLst/>
            <a:rect r="r" b="b" t="t" l="l"/>
            <a:pathLst>
              <a:path h="1578611" w="1501653">
                <a:moveTo>
                  <a:pt x="0" y="0"/>
                </a:moveTo>
                <a:lnTo>
                  <a:pt x="1501654" y="0"/>
                </a:lnTo>
                <a:lnTo>
                  <a:pt x="1501654" y="1578611"/>
                </a:lnTo>
                <a:lnTo>
                  <a:pt x="0" y="1578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34343" y="3578207"/>
            <a:ext cx="10568670" cy="13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10400" b="true">
                <a:solidFill>
                  <a:srgbClr val="FAFAF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97493" y="5711448"/>
            <a:ext cx="11693014" cy="71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8"/>
              </a:lnSpc>
              <a:spcBef>
                <a:spcPct val="0"/>
              </a:spcBef>
            </a:pPr>
            <a:r>
              <a:rPr lang="en-US" b="true" sz="5348">
                <a:solidFill>
                  <a:srgbClr val="FAFAFA"/>
                </a:solidFill>
                <a:latin typeface="DM Sans Bold"/>
                <a:ea typeface="DM Sans Bold"/>
                <a:cs typeface="DM Sans Bold"/>
                <a:sym typeface="DM Sans Bold"/>
              </a:rPr>
              <a:t>HOPING TO CONTRIBUTE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21588" y="7932572"/>
            <a:ext cx="6644824" cy="56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5"/>
              </a:lnSpc>
              <a:spcBef>
                <a:spcPct val="0"/>
              </a:spcBef>
            </a:pPr>
            <a:r>
              <a:rPr lang="en-US" b="true" sz="4125">
                <a:solidFill>
                  <a:srgbClr val="FAFAF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D-Crime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0"/>
            <a:ext cx="18288000" cy="234518"/>
            <a:chOff x="0" y="0"/>
            <a:chExt cx="4445637" cy="570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637" cy="57009"/>
            </a:xfrm>
            <a:custGeom>
              <a:avLst/>
              <a:gdLst/>
              <a:ahLst/>
              <a:cxnLst/>
              <a:rect r="r" b="b" t="t" l="l"/>
              <a:pathLst>
                <a:path h="57009" w="4445637">
                  <a:moveTo>
                    <a:pt x="0" y="0"/>
                  </a:moveTo>
                  <a:lnTo>
                    <a:pt x="4445637" y="0"/>
                  </a:lnTo>
                  <a:lnTo>
                    <a:pt x="4445637" y="57009"/>
                  </a:lnTo>
                  <a:lnTo>
                    <a:pt x="0" y="57009"/>
                  </a:lnTo>
                  <a:close/>
                </a:path>
              </a:pathLst>
            </a:custGeom>
            <a:solidFill>
              <a:srgbClr val="070B11">
                <a:alpha val="19608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57150"/>
              <a:ext cx="4445637" cy="57009"/>
            </a:xfrm>
            <a:prstGeom prst="rect">
              <a:avLst/>
            </a:prstGeom>
          </p:spPr>
          <p:txBody>
            <a:bodyPr anchor="ctr" rtlCol="false" tIns="55039" lIns="55039" bIns="55039" rIns="55039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472483" y="7929843"/>
            <a:ext cx="414882" cy="483827"/>
          </a:xfrm>
          <a:custGeom>
            <a:avLst/>
            <a:gdLst/>
            <a:ahLst/>
            <a:cxnLst/>
            <a:rect r="r" b="b" t="t" l="l"/>
            <a:pathLst>
              <a:path h="483827" w="414882">
                <a:moveTo>
                  <a:pt x="0" y="0"/>
                </a:moveTo>
                <a:lnTo>
                  <a:pt x="414882" y="0"/>
                </a:lnTo>
                <a:lnTo>
                  <a:pt x="414882" y="483827"/>
                </a:lnTo>
                <a:lnTo>
                  <a:pt x="0" y="483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297493" y="6526520"/>
            <a:ext cx="11693014" cy="71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8"/>
              </a:lnSpc>
              <a:spcBef>
                <a:spcPct val="0"/>
              </a:spcBef>
            </a:pPr>
            <a:r>
              <a:rPr lang="en-US" b="true" sz="5348">
                <a:solidFill>
                  <a:srgbClr val="FAFAFA"/>
                </a:solidFill>
                <a:latin typeface="DM Sans Bold"/>
                <a:ea typeface="DM Sans Bold"/>
                <a:cs typeface="DM Sans Bold"/>
                <a:sym typeface="DM Sans Bold"/>
              </a:rPr>
              <a:t>MAKING A </a:t>
            </a:r>
            <a:r>
              <a:rPr lang="en-US" b="true" sz="5348">
                <a:solidFill>
                  <a:srgbClr val="1DD478"/>
                </a:solidFill>
                <a:latin typeface="DM Sans Bold"/>
                <a:ea typeface="DM Sans Bold"/>
                <a:cs typeface="DM Sans Bold"/>
                <a:sym typeface="DM Sans Bold"/>
              </a:rPr>
              <a:t>BETTER SOCIETY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9988" y="5228848"/>
            <a:ext cx="8916023" cy="8916023"/>
          </a:xfrm>
          <a:custGeom>
            <a:avLst/>
            <a:gdLst/>
            <a:ahLst/>
            <a:cxnLst/>
            <a:rect r="r" b="b" t="t" l="l"/>
            <a:pathLst>
              <a:path h="8916023" w="8916023">
                <a:moveTo>
                  <a:pt x="0" y="0"/>
                </a:moveTo>
                <a:lnTo>
                  <a:pt x="8916024" y="0"/>
                </a:lnTo>
                <a:lnTo>
                  <a:pt x="8916024" y="8916023"/>
                </a:lnTo>
                <a:lnTo>
                  <a:pt x="0" y="89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3090" y="869502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921" y="71774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156" y="-3213453"/>
            <a:ext cx="6426906" cy="6426906"/>
          </a:xfrm>
          <a:custGeom>
            <a:avLst/>
            <a:gdLst/>
            <a:ahLst/>
            <a:cxnLst/>
            <a:rect r="r" b="b" t="t" l="l"/>
            <a:pathLst>
              <a:path h="6426906" w="6426906">
                <a:moveTo>
                  <a:pt x="0" y="0"/>
                </a:moveTo>
                <a:lnTo>
                  <a:pt x="6426906" y="0"/>
                </a:lnTo>
                <a:lnTo>
                  <a:pt x="6426906" y="6426906"/>
                </a:lnTo>
                <a:lnTo>
                  <a:pt x="0" y="642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722" y="-4307750"/>
            <a:ext cx="8023860" cy="8229600"/>
          </a:xfrm>
          <a:custGeom>
            <a:avLst/>
            <a:gdLst/>
            <a:ahLst/>
            <a:cxnLst/>
            <a:rect r="r" b="b" t="t" l="l"/>
            <a:pathLst>
              <a:path h="8229600" w="802386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56" y="8473589"/>
            <a:ext cx="4621038" cy="4621038"/>
          </a:xfrm>
          <a:custGeom>
            <a:avLst/>
            <a:gdLst/>
            <a:ahLst/>
            <a:cxnLst/>
            <a:rect r="r" b="b" t="t" l="l"/>
            <a:pathLst>
              <a:path h="4621038" w="4621038">
                <a:moveTo>
                  <a:pt x="0" y="0"/>
                </a:moveTo>
                <a:lnTo>
                  <a:pt x="4621039" y="0"/>
                </a:lnTo>
                <a:lnTo>
                  <a:pt x="4621039" y="4621038"/>
                </a:lnTo>
                <a:lnTo>
                  <a:pt x="0" y="462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745335" y="8648873"/>
            <a:ext cx="390941" cy="487407"/>
          </a:xfrm>
          <a:custGeom>
            <a:avLst/>
            <a:gdLst/>
            <a:ahLst/>
            <a:cxnLst/>
            <a:rect r="r" b="b" t="t" l="l"/>
            <a:pathLst>
              <a:path h="487407" w="390941">
                <a:moveTo>
                  <a:pt x="390941" y="0"/>
                </a:moveTo>
                <a:lnTo>
                  <a:pt x="0" y="0"/>
                </a:lnTo>
                <a:lnTo>
                  <a:pt x="0" y="487407"/>
                </a:lnTo>
                <a:lnTo>
                  <a:pt x="390941" y="487407"/>
                </a:lnTo>
                <a:lnTo>
                  <a:pt x="3909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7013" y="4491154"/>
            <a:ext cx="556629" cy="536220"/>
          </a:xfrm>
          <a:custGeom>
            <a:avLst/>
            <a:gdLst/>
            <a:ahLst/>
            <a:cxnLst/>
            <a:rect r="r" b="b" t="t" l="l"/>
            <a:pathLst>
              <a:path h="536220" w="556629">
                <a:moveTo>
                  <a:pt x="0" y="0"/>
                </a:moveTo>
                <a:lnTo>
                  <a:pt x="556630" y="0"/>
                </a:lnTo>
                <a:lnTo>
                  <a:pt x="556630" y="536219"/>
                </a:lnTo>
                <a:lnTo>
                  <a:pt x="0" y="536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90570">
            <a:off x="11859349" y="-1867048"/>
            <a:ext cx="10337253" cy="6241117"/>
          </a:xfrm>
          <a:custGeom>
            <a:avLst/>
            <a:gdLst/>
            <a:ahLst/>
            <a:cxnLst/>
            <a:rect r="r" b="b" t="t" l="l"/>
            <a:pathLst>
              <a:path h="6241117" w="10337253">
                <a:moveTo>
                  <a:pt x="0" y="0"/>
                </a:moveTo>
                <a:lnTo>
                  <a:pt x="10337253" y="0"/>
                </a:lnTo>
                <a:lnTo>
                  <a:pt x="10337253" y="6241116"/>
                </a:lnTo>
                <a:lnTo>
                  <a:pt x="0" y="62411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19905" y="9371606"/>
            <a:ext cx="4478791" cy="630506"/>
            <a:chOff x="0" y="0"/>
            <a:chExt cx="5971721" cy="840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0879" cy="840675"/>
            </a:xfrm>
            <a:custGeom>
              <a:avLst/>
              <a:gdLst/>
              <a:ahLst/>
              <a:cxnLst/>
              <a:rect r="r" b="b" t="t" l="l"/>
              <a:pathLst>
                <a:path h="840675" w="720879">
                  <a:moveTo>
                    <a:pt x="0" y="0"/>
                  </a:moveTo>
                  <a:lnTo>
                    <a:pt x="720879" y="0"/>
                  </a:lnTo>
                  <a:lnTo>
                    <a:pt x="720879" y="840675"/>
                  </a:lnTo>
                  <a:lnTo>
                    <a:pt x="0" y="84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956484" y="124560"/>
              <a:ext cx="5015237" cy="658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4"/>
                </a:lnSpc>
              </a:pPr>
              <a:r>
                <a:rPr lang="en-US" b="true" sz="3615" spc="-108">
                  <a:solidFill>
                    <a:srgbClr val="1400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D-CRIME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292425">
            <a:off x="7254204" y="3460032"/>
            <a:ext cx="2593434" cy="2303549"/>
          </a:xfrm>
          <a:custGeom>
            <a:avLst/>
            <a:gdLst/>
            <a:ahLst/>
            <a:cxnLst/>
            <a:rect r="r" b="b" t="t" l="l"/>
            <a:pathLst>
              <a:path h="2303549" w="2593434">
                <a:moveTo>
                  <a:pt x="0" y="0"/>
                </a:moveTo>
                <a:lnTo>
                  <a:pt x="2593435" y="0"/>
                </a:lnTo>
                <a:lnTo>
                  <a:pt x="2593435" y="2303549"/>
                </a:lnTo>
                <a:lnTo>
                  <a:pt x="0" y="2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21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2003" y="-1056012"/>
            <a:ext cx="3905410" cy="3720791"/>
          </a:xfrm>
          <a:custGeom>
            <a:avLst/>
            <a:gdLst/>
            <a:ahLst/>
            <a:cxnLst/>
            <a:rect r="r" b="b" t="t" l="l"/>
            <a:pathLst>
              <a:path h="3720791" w="3905410">
                <a:moveTo>
                  <a:pt x="0" y="0"/>
                </a:moveTo>
                <a:lnTo>
                  <a:pt x="3905410" y="0"/>
                </a:lnTo>
                <a:lnTo>
                  <a:pt x="3905410" y="3720791"/>
                </a:lnTo>
                <a:lnTo>
                  <a:pt x="0" y="37207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4114" y="831779"/>
            <a:ext cx="7895186" cy="8093988"/>
          </a:xfrm>
          <a:custGeom>
            <a:avLst/>
            <a:gdLst/>
            <a:ahLst/>
            <a:cxnLst/>
            <a:rect r="r" b="b" t="t" l="l"/>
            <a:pathLst>
              <a:path h="8093988" w="7895186">
                <a:moveTo>
                  <a:pt x="0" y="0"/>
                </a:moveTo>
                <a:lnTo>
                  <a:pt x="7895186" y="0"/>
                </a:lnTo>
                <a:lnTo>
                  <a:pt x="7895186" y="8093988"/>
                </a:lnTo>
                <a:lnTo>
                  <a:pt x="0" y="8093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937" t="-15373" r="-11696" b="-13697"/>
            </a:stretch>
          </a:blipFill>
          <a:ln w="19050" cap="rnd">
            <a:solidFill>
              <a:srgbClr val="465063"/>
            </a:solidFill>
            <a:prstDash val="solid"/>
            <a:round/>
          </a:ln>
        </p:spPr>
      </p:sp>
      <p:grpSp>
        <p:nvGrpSpPr>
          <p:cNvPr name="Group 4" id="4"/>
          <p:cNvGrpSpPr/>
          <p:nvPr/>
        </p:nvGrpSpPr>
        <p:grpSpPr>
          <a:xfrm rot="0">
            <a:off x="14902028" y="1623675"/>
            <a:ext cx="1967255" cy="1975528"/>
            <a:chOff x="0" y="0"/>
            <a:chExt cx="812800" cy="8162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6218"/>
            </a:xfrm>
            <a:custGeom>
              <a:avLst/>
              <a:gdLst/>
              <a:ahLst/>
              <a:cxnLst/>
              <a:rect r="r" b="b" t="t" l="l"/>
              <a:pathLst>
                <a:path h="816218" w="812800">
                  <a:moveTo>
                    <a:pt x="236124" y="0"/>
                  </a:moveTo>
                  <a:lnTo>
                    <a:pt x="576676" y="0"/>
                  </a:lnTo>
                  <a:cubicBezTo>
                    <a:pt x="707084" y="0"/>
                    <a:pt x="812800" y="105716"/>
                    <a:pt x="812800" y="236124"/>
                  </a:cubicBezTo>
                  <a:lnTo>
                    <a:pt x="812800" y="580095"/>
                  </a:lnTo>
                  <a:cubicBezTo>
                    <a:pt x="812800" y="710502"/>
                    <a:pt x="707084" y="816218"/>
                    <a:pt x="576676" y="816218"/>
                  </a:cubicBezTo>
                  <a:lnTo>
                    <a:pt x="236124" y="816218"/>
                  </a:lnTo>
                  <a:cubicBezTo>
                    <a:pt x="173500" y="816218"/>
                    <a:pt x="113441" y="791341"/>
                    <a:pt x="69159" y="747059"/>
                  </a:cubicBezTo>
                  <a:cubicBezTo>
                    <a:pt x="24877" y="702777"/>
                    <a:pt x="0" y="642718"/>
                    <a:pt x="0" y="580095"/>
                  </a:cubicBezTo>
                  <a:lnTo>
                    <a:pt x="0" y="236124"/>
                  </a:lnTo>
                  <a:cubicBezTo>
                    <a:pt x="0" y="105716"/>
                    <a:pt x="105716" y="0"/>
                    <a:pt x="236124" y="0"/>
                  </a:cubicBezTo>
                  <a:close/>
                </a:path>
              </a:pathLst>
            </a:custGeom>
            <a:solidFill>
              <a:srgbClr val="152036"/>
            </a:solidFill>
            <a:ln w="19050" cap="rnd">
              <a:solidFill>
                <a:srgbClr val="46506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812800" cy="9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902028" y="3891009"/>
            <a:ext cx="1967255" cy="1975528"/>
            <a:chOff x="0" y="0"/>
            <a:chExt cx="812800" cy="8162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6218"/>
            </a:xfrm>
            <a:custGeom>
              <a:avLst/>
              <a:gdLst/>
              <a:ahLst/>
              <a:cxnLst/>
              <a:rect r="r" b="b" t="t" l="l"/>
              <a:pathLst>
                <a:path h="816218" w="812800">
                  <a:moveTo>
                    <a:pt x="236124" y="0"/>
                  </a:moveTo>
                  <a:lnTo>
                    <a:pt x="576676" y="0"/>
                  </a:lnTo>
                  <a:cubicBezTo>
                    <a:pt x="707084" y="0"/>
                    <a:pt x="812800" y="105716"/>
                    <a:pt x="812800" y="236124"/>
                  </a:cubicBezTo>
                  <a:lnTo>
                    <a:pt x="812800" y="580095"/>
                  </a:lnTo>
                  <a:cubicBezTo>
                    <a:pt x="812800" y="710502"/>
                    <a:pt x="707084" y="816218"/>
                    <a:pt x="576676" y="816218"/>
                  </a:cubicBezTo>
                  <a:lnTo>
                    <a:pt x="236124" y="816218"/>
                  </a:lnTo>
                  <a:cubicBezTo>
                    <a:pt x="173500" y="816218"/>
                    <a:pt x="113441" y="791341"/>
                    <a:pt x="69159" y="747059"/>
                  </a:cubicBezTo>
                  <a:cubicBezTo>
                    <a:pt x="24877" y="702777"/>
                    <a:pt x="0" y="642718"/>
                    <a:pt x="0" y="580095"/>
                  </a:cubicBezTo>
                  <a:lnTo>
                    <a:pt x="0" y="236124"/>
                  </a:lnTo>
                  <a:cubicBezTo>
                    <a:pt x="0" y="105716"/>
                    <a:pt x="105716" y="0"/>
                    <a:pt x="236124" y="0"/>
                  </a:cubicBezTo>
                  <a:close/>
                </a:path>
              </a:pathLst>
            </a:custGeom>
            <a:solidFill>
              <a:srgbClr val="152036"/>
            </a:solidFill>
            <a:ln w="19050" cap="rnd">
              <a:solidFill>
                <a:srgbClr val="46506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812800" cy="9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02028" y="6161812"/>
            <a:ext cx="1967255" cy="1975528"/>
            <a:chOff x="0" y="0"/>
            <a:chExt cx="812800" cy="8162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6218"/>
            </a:xfrm>
            <a:custGeom>
              <a:avLst/>
              <a:gdLst/>
              <a:ahLst/>
              <a:cxnLst/>
              <a:rect r="r" b="b" t="t" l="l"/>
              <a:pathLst>
                <a:path h="816218" w="812800">
                  <a:moveTo>
                    <a:pt x="236124" y="0"/>
                  </a:moveTo>
                  <a:lnTo>
                    <a:pt x="576676" y="0"/>
                  </a:lnTo>
                  <a:cubicBezTo>
                    <a:pt x="707084" y="0"/>
                    <a:pt x="812800" y="105716"/>
                    <a:pt x="812800" y="236124"/>
                  </a:cubicBezTo>
                  <a:lnTo>
                    <a:pt x="812800" y="580095"/>
                  </a:lnTo>
                  <a:cubicBezTo>
                    <a:pt x="812800" y="710502"/>
                    <a:pt x="707084" y="816218"/>
                    <a:pt x="576676" y="816218"/>
                  </a:cubicBezTo>
                  <a:lnTo>
                    <a:pt x="236124" y="816218"/>
                  </a:lnTo>
                  <a:cubicBezTo>
                    <a:pt x="173500" y="816218"/>
                    <a:pt x="113441" y="791341"/>
                    <a:pt x="69159" y="747059"/>
                  </a:cubicBezTo>
                  <a:cubicBezTo>
                    <a:pt x="24877" y="702777"/>
                    <a:pt x="0" y="642718"/>
                    <a:pt x="0" y="580095"/>
                  </a:cubicBezTo>
                  <a:lnTo>
                    <a:pt x="0" y="236124"/>
                  </a:lnTo>
                  <a:cubicBezTo>
                    <a:pt x="0" y="105716"/>
                    <a:pt x="105716" y="0"/>
                    <a:pt x="236124" y="0"/>
                  </a:cubicBezTo>
                  <a:close/>
                </a:path>
              </a:pathLst>
            </a:custGeom>
            <a:solidFill>
              <a:srgbClr val="152036"/>
            </a:solidFill>
            <a:ln w="19050" cap="rnd">
              <a:solidFill>
                <a:srgbClr val="465063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812800" cy="9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94725" y="1952860"/>
            <a:ext cx="1195321" cy="1317158"/>
          </a:xfrm>
          <a:custGeom>
            <a:avLst/>
            <a:gdLst/>
            <a:ahLst/>
            <a:cxnLst/>
            <a:rect r="r" b="b" t="t" l="l"/>
            <a:pathLst>
              <a:path h="1317158" w="1195321">
                <a:moveTo>
                  <a:pt x="0" y="0"/>
                </a:moveTo>
                <a:lnTo>
                  <a:pt x="1195321" y="0"/>
                </a:lnTo>
                <a:lnTo>
                  <a:pt x="1195321" y="1317158"/>
                </a:lnTo>
                <a:lnTo>
                  <a:pt x="0" y="1317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61270" y="4277492"/>
            <a:ext cx="1262232" cy="1202563"/>
          </a:xfrm>
          <a:custGeom>
            <a:avLst/>
            <a:gdLst/>
            <a:ahLst/>
            <a:cxnLst/>
            <a:rect r="r" b="b" t="t" l="l"/>
            <a:pathLst>
              <a:path h="1202563" w="1262232">
                <a:moveTo>
                  <a:pt x="0" y="0"/>
                </a:moveTo>
                <a:lnTo>
                  <a:pt x="1262232" y="0"/>
                </a:lnTo>
                <a:lnTo>
                  <a:pt x="1262232" y="1202562"/>
                </a:lnTo>
                <a:lnTo>
                  <a:pt x="0" y="1202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58905" y="6542812"/>
            <a:ext cx="1053501" cy="1298615"/>
          </a:xfrm>
          <a:custGeom>
            <a:avLst/>
            <a:gdLst/>
            <a:ahLst/>
            <a:cxnLst/>
            <a:rect r="r" b="b" t="t" l="l"/>
            <a:pathLst>
              <a:path h="1298615" w="1053501">
                <a:moveTo>
                  <a:pt x="0" y="0"/>
                </a:moveTo>
                <a:lnTo>
                  <a:pt x="1053501" y="0"/>
                </a:lnTo>
                <a:lnTo>
                  <a:pt x="1053501" y="1298615"/>
                </a:lnTo>
                <a:lnTo>
                  <a:pt x="0" y="1298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4403268"/>
            <a:ext cx="8255125" cy="1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6"/>
              </a:lnSpc>
            </a:pPr>
            <a:r>
              <a:rPr lang="en-US" sz="46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</a:t>
            </a:r>
            <a:r>
              <a:rPr lang="en-US" sz="4600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Problem Statement</a:t>
            </a:r>
            <a:r>
              <a:rPr lang="en-US" sz="46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We Came Across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78433" y="1749412"/>
            <a:ext cx="4533737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2400"/>
              </a:lnSpc>
              <a:buFont typeface="Arial"/>
              <a:buChar char="•"/>
            </a:pPr>
            <a:r>
              <a:rPr lang="en-US" b="true" sz="2400">
                <a:solidFill>
                  <a:srgbClr val="98F4C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Rising crime rates in urban areas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78433" y="4511760"/>
            <a:ext cx="4533737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2400"/>
              </a:lnSpc>
              <a:buFont typeface="Arial"/>
              <a:buChar char="•"/>
            </a:pPr>
            <a:r>
              <a:rPr lang="en-US" b="true" sz="2400">
                <a:solidFill>
                  <a:srgbClr val="98F4C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Lack of real-time crime information for residents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78433" y="7004648"/>
            <a:ext cx="4533737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2400"/>
              </a:lnSpc>
              <a:buFont typeface="Arial"/>
              <a:buChar char="•"/>
            </a:pPr>
            <a:r>
              <a:rPr lang="en-US" b="true" sz="2400">
                <a:solidFill>
                  <a:srgbClr val="98F4C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Inefficient crime reporting mechanisms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11141" y="2412547"/>
            <a:ext cx="4142332" cy="149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4"/>
              </a:lnSpc>
            </a:pPr>
            <a:r>
              <a:rPr lang="en-US" sz="2021" spc="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Due to factors like high population density, economic disparities, leading to increased theft, violence, and gang activities.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78433" y="5772113"/>
            <a:ext cx="4533737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2400"/>
              </a:lnSpc>
              <a:buFont typeface="Arial"/>
              <a:buChar char="•"/>
            </a:pPr>
            <a:r>
              <a:rPr lang="en-US" b="true" sz="2400">
                <a:solidFill>
                  <a:srgbClr val="98F4C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Need for safe travel routes in high-crime areas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78433" y="8051022"/>
            <a:ext cx="4533737" cy="62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2400"/>
              </a:lnSpc>
              <a:buFont typeface="Arial"/>
              <a:buChar char="•"/>
            </a:pPr>
            <a:r>
              <a:rPr lang="en-US" b="true" sz="2400">
                <a:solidFill>
                  <a:srgbClr val="98F4C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Extensive documentation problem while investigation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3670" y="1114425"/>
            <a:ext cx="11832273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Our Solution</a:t>
            </a:r>
            <a:r>
              <a:rPr lang="en-US" sz="48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To The Problem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08103" y="2539352"/>
            <a:ext cx="15651197" cy="6718948"/>
          </a:xfrm>
          <a:custGeom>
            <a:avLst/>
            <a:gdLst/>
            <a:ahLst/>
            <a:cxnLst/>
            <a:rect r="r" b="b" t="t" l="l"/>
            <a:pathLst>
              <a:path h="6718948" w="15651197">
                <a:moveTo>
                  <a:pt x="0" y="0"/>
                </a:moveTo>
                <a:lnTo>
                  <a:pt x="15651197" y="0"/>
                </a:lnTo>
                <a:lnTo>
                  <a:pt x="15651197" y="6718948"/>
                </a:lnTo>
                <a:lnTo>
                  <a:pt x="0" y="671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48" t="-38006" r="-8198" b="-15097"/>
            </a:stretch>
          </a:blipFill>
          <a:ln w="19050" cap="rnd">
            <a:solidFill>
              <a:srgbClr val="465063"/>
            </a:solidFill>
            <a:prstDash val="solid"/>
            <a:round/>
          </a:ln>
        </p:spPr>
      </p:sp>
      <p:grpSp>
        <p:nvGrpSpPr>
          <p:cNvPr name="Group 5" id="5"/>
          <p:cNvGrpSpPr/>
          <p:nvPr/>
        </p:nvGrpSpPr>
        <p:grpSpPr>
          <a:xfrm rot="0">
            <a:off x="1975373" y="3571772"/>
            <a:ext cx="939518" cy="943469"/>
            <a:chOff x="0" y="0"/>
            <a:chExt cx="812800" cy="816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6218"/>
            </a:xfrm>
            <a:custGeom>
              <a:avLst/>
              <a:gdLst/>
              <a:ahLst/>
              <a:cxnLst/>
              <a:rect r="r" b="b" t="t" l="l"/>
              <a:pathLst>
                <a:path h="816218" w="812800">
                  <a:moveTo>
                    <a:pt x="164806" y="0"/>
                  </a:moveTo>
                  <a:lnTo>
                    <a:pt x="647994" y="0"/>
                  </a:lnTo>
                  <a:cubicBezTo>
                    <a:pt x="739014" y="0"/>
                    <a:pt x="812800" y="73786"/>
                    <a:pt x="812800" y="164806"/>
                  </a:cubicBezTo>
                  <a:lnTo>
                    <a:pt x="812800" y="651412"/>
                  </a:lnTo>
                  <a:cubicBezTo>
                    <a:pt x="812800" y="742432"/>
                    <a:pt x="739014" y="816218"/>
                    <a:pt x="647994" y="816218"/>
                  </a:cubicBezTo>
                  <a:lnTo>
                    <a:pt x="164806" y="816218"/>
                  </a:lnTo>
                  <a:cubicBezTo>
                    <a:pt x="121097" y="816218"/>
                    <a:pt x="79178" y="798855"/>
                    <a:pt x="48271" y="767948"/>
                  </a:cubicBezTo>
                  <a:cubicBezTo>
                    <a:pt x="17363" y="737040"/>
                    <a:pt x="0" y="695121"/>
                    <a:pt x="0" y="651412"/>
                  </a:cubicBezTo>
                  <a:lnTo>
                    <a:pt x="0" y="164806"/>
                  </a:lnTo>
                  <a:cubicBezTo>
                    <a:pt x="0" y="73786"/>
                    <a:pt x="73786" y="0"/>
                    <a:pt x="164806" y="0"/>
                  </a:cubicBezTo>
                  <a:close/>
                </a:path>
              </a:pathLst>
            </a:custGeom>
            <a:solidFill>
              <a:srgbClr val="152036"/>
            </a:solidFill>
            <a:ln w="19050" cap="sq">
              <a:solidFill>
                <a:srgbClr val="46506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9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b="true" sz="4299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75373" y="5303397"/>
            <a:ext cx="939518" cy="943469"/>
            <a:chOff x="0" y="0"/>
            <a:chExt cx="812800" cy="816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6218"/>
            </a:xfrm>
            <a:custGeom>
              <a:avLst/>
              <a:gdLst/>
              <a:ahLst/>
              <a:cxnLst/>
              <a:rect r="r" b="b" t="t" l="l"/>
              <a:pathLst>
                <a:path h="816218" w="812800">
                  <a:moveTo>
                    <a:pt x="164806" y="0"/>
                  </a:moveTo>
                  <a:lnTo>
                    <a:pt x="647994" y="0"/>
                  </a:lnTo>
                  <a:cubicBezTo>
                    <a:pt x="739014" y="0"/>
                    <a:pt x="812800" y="73786"/>
                    <a:pt x="812800" y="164806"/>
                  </a:cubicBezTo>
                  <a:lnTo>
                    <a:pt x="812800" y="651412"/>
                  </a:lnTo>
                  <a:cubicBezTo>
                    <a:pt x="812800" y="742432"/>
                    <a:pt x="739014" y="816218"/>
                    <a:pt x="647994" y="816218"/>
                  </a:cubicBezTo>
                  <a:lnTo>
                    <a:pt x="164806" y="816218"/>
                  </a:lnTo>
                  <a:cubicBezTo>
                    <a:pt x="121097" y="816218"/>
                    <a:pt x="79178" y="798855"/>
                    <a:pt x="48271" y="767948"/>
                  </a:cubicBezTo>
                  <a:cubicBezTo>
                    <a:pt x="17363" y="737040"/>
                    <a:pt x="0" y="695121"/>
                    <a:pt x="0" y="651412"/>
                  </a:cubicBezTo>
                  <a:lnTo>
                    <a:pt x="0" y="164806"/>
                  </a:lnTo>
                  <a:cubicBezTo>
                    <a:pt x="0" y="73786"/>
                    <a:pt x="73786" y="0"/>
                    <a:pt x="164806" y="0"/>
                  </a:cubicBezTo>
                  <a:close/>
                </a:path>
              </a:pathLst>
            </a:custGeom>
            <a:solidFill>
              <a:srgbClr val="152036"/>
            </a:solidFill>
            <a:ln w="19050" cap="sq">
              <a:solidFill>
                <a:srgbClr val="465063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812800" cy="9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b="true" sz="4299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75373" y="7031867"/>
            <a:ext cx="939518" cy="943469"/>
            <a:chOff x="0" y="0"/>
            <a:chExt cx="812800" cy="816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6218"/>
            </a:xfrm>
            <a:custGeom>
              <a:avLst/>
              <a:gdLst/>
              <a:ahLst/>
              <a:cxnLst/>
              <a:rect r="r" b="b" t="t" l="l"/>
              <a:pathLst>
                <a:path h="816218" w="812800">
                  <a:moveTo>
                    <a:pt x="164806" y="0"/>
                  </a:moveTo>
                  <a:lnTo>
                    <a:pt x="647994" y="0"/>
                  </a:lnTo>
                  <a:cubicBezTo>
                    <a:pt x="739014" y="0"/>
                    <a:pt x="812800" y="73786"/>
                    <a:pt x="812800" y="164806"/>
                  </a:cubicBezTo>
                  <a:lnTo>
                    <a:pt x="812800" y="651412"/>
                  </a:lnTo>
                  <a:cubicBezTo>
                    <a:pt x="812800" y="742432"/>
                    <a:pt x="739014" y="816218"/>
                    <a:pt x="647994" y="816218"/>
                  </a:cubicBezTo>
                  <a:lnTo>
                    <a:pt x="164806" y="816218"/>
                  </a:lnTo>
                  <a:cubicBezTo>
                    <a:pt x="121097" y="816218"/>
                    <a:pt x="79178" y="798855"/>
                    <a:pt x="48271" y="767948"/>
                  </a:cubicBezTo>
                  <a:cubicBezTo>
                    <a:pt x="17363" y="737040"/>
                    <a:pt x="0" y="695121"/>
                    <a:pt x="0" y="651412"/>
                  </a:cubicBezTo>
                  <a:lnTo>
                    <a:pt x="0" y="164806"/>
                  </a:lnTo>
                  <a:cubicBezTo>
                    <a:pt x="0" y="73786"/>
                    <a:pt x="73786" y="0"/>
                    <a:pt x="164806" y="0"/>
                  </a:cubicBezTo>
                  <a:close/>
                </a:path>
              </a:pathLst>
            </a:custGeom>
            <a:solidFill>
              <a:srgbClr val="152036"/>
            </a:solidFill>
            <a:ln w="19050" cap="sq">
              <a:solidFill>
                <a:srgbClr val="465063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9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b="true" sz="4299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40700" y="3628922"/>
            <a:ext cx="12785268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CrimeTracker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40700" y="5360547"/>
            <a:ext cx="12785268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HotSpotter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40700" y="7089017"/>
            <a:ext cx="12785268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RouteGuard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40700" y="4138827"/>
            <a:ext cx="12785268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6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Report crimes and gather evidence easily, geotag crime locations for accurate mapping.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0700" y="5860927"/>
            <a:ext cx="13457121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600" spc="14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Identify and flag crime hotspots . Visual representation of hotspots on the map and helps authorities and residents stay vigilant.</a:t>
            </a:r>
          </a:p>
          <a:p>
            <a:pPr algn="l">
              <a:lnSpc>
                <a:spcPts val="26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340700" y="7579872"/>
            <a:ext cx="12785268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6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Analyzing crime rates along user-specified routes and provide detailed crime density information. Also suggest alternative routes with lower crime rates for safer travel.</a:t>
            </a:r>
          </a:p>
          <a:p>
            <a:pPr algn="l">
              <a:lnSpc>
                <a:spcPts val="26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3670" y="1114425"/>
            <a:ext cx="11832273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Our Solution</a:t>
            </a:r>
            <a:r>
              <a:rPr lang="en-US" sz="48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To The Problem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53670" y="2553639"/>
            <a:ext cx="15651197" cy="6718948"/>
          </a:xfrm>
          <a:custGeom>
            <a:avLst/>
            <a:gdLst/>
            <a:ahLst/>
            <a:cxnLst/>
            <a:rect r="r" b="b" t="t" l="l"/>
            <a:pathLst>
              <a:path h="6718948" w="15651197">
                <a:moveTo>
                  <a:pt x="0" y="0"/>
                </a:moveTo>
                <a:lnTo>
                  <a:pt x="15651198" y="0"/>
                </a:lnTo>
                <a:lnTo>
                  <a:pt x="15651198" y="6718949"/>
                </a:lnTo>
                <a:lnTo>
                  <a:pt x="0" y="6718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48" t="-38006" r="-8198" b="-15097"/>
            </a:stretch>
          </a:blipFill>
          <a:ln w="19050" cap="rnd">
            <a:solidFill>
              <a:srgbClr val="465063"/>
            </a:solidFill>
            <a:prstDash val="solid"/>
            <a:round/>
          </a:ln>
        </p:spPr>
      </p:sp>
      <p:grpSp>
        <p:nvGrpSpPr>
          <p:cNvPr name="Group 5" id="5"/>
          <p:cNvGrpSpPr/>
          <p:nvPr/>
        </p:nvGrpSpPr>
        <p:grpSpPr>
          <a:xfrm rot="0">
            <a:off x="1975373" y="3571772"/>
            <a:ext cx="939518" cy="943469"/>
            <a:chOff x="0" y="0"/>
            <a:chExt cx="812800" cy="816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6218"/>
            </a:xfrm>
            <a:custGeom>
              <a:avLst/>
              <a:gdLst/>
              <a:ahLst/>
              <a:cxnLst/>
              <a:rect r="r" b="b" t="t" l="l"/>
              <a:pathLst>
                <a:path h="816218" w="812800">
                  <a:moveTo>
                    <a:pt x="164806" y="0"/>
                  </a:moveTo>
                  <a:lnTo>
                    <a:pt x="647994" y="0"/>
                  </a:lnTo>
                  <a:cubicBezTo>
                    <a:pt x="739014" y="0"/>
                    <a:pt x="812800" y="73786"/>
                    <a:pt x="812800" y="164806"/>
                  </a:cubicBezTo>
                  <a:lnTo>
                    <a:pt x="812800" y="651412"/>
                  </a:lnTo>
                  <a:cubicBezTo>
                    <a:pt x="812800" y="742432"/>
                    <a:pt x="739014" y="816218"/>
                    <a:pt x="647994" y="816218"/>
                  </a:cubicBezTo>
                  <a:lnTo>
                    <a:pt x="164806" y="816218"/>
                  </a:lnTo>
                  <a:cubicBezTo>
                    <a:pt x="121097" y="816218"/>
                    <a:pt x="79178" y="798855"/>
                    <a:pt x="48271" y="767948"/>
                  </a:cubicBezTo>
                  <a:cubicBezTo>
                    <a:pt x="17363" y="737040"/>
                    <a:pt x="0" y="695121"/>
                    <a:pt x="0" y="651412"/>
                  </a:cubicBezTo>
                  <a:lnTo>
                    <a:pt x="0" y="164806"/>
                  </a:lnTo>
                  <a:cubicBezTo>
                    <a:pt x="0" y="73786"/>
                    <a:pt x="73786" y="0"/>
                    <a:pt x="164806" y="0"/>
                  </a:cubicBezTo>
                  <a:close/>
                </a:path>
              </a:pathLst>
            </a:custGeom>
            <a:solidFill>
              <a:srgbClr val="152036"/>
            </a:solidFill>
            <a:ln w="19050" cap="sq">
              <a:solidFill>
                <a:srgbClr val="46506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9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b="true" sz="4299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75373" y="5303397"/>
            <a:ext cx="939518" cy="943469"/>
            <a:chOff x="0" y="0"/>
            <a:chExt cx="812800" cy="816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6218"/>
            </a:xfrm>
            <a:custGeom>
              <a:avLst/>
              <a:gdLst/>
              <a:ahLst/>
              <a:cxnLst/>
              <a:rect r="r" b="b" t="t" l="l"/>
              <a:pathLst>
                <a:path h="816218" w="812800">
                  <a:moveTo>
                    <a:pt x="164806" y="0"/>
                  </a:moveTo>
                  <a:lnTo>
                    <a:pt x="647994" y="0"/>
                  </a:lnTo>
                  <a:cubicBezTo>
                    <a:pt x="739014" y="0"/>
                    <a:pt x="812800" y="73786"/>
                    <a:pt x="812800" y="164806"/>
                  </a:cubicBezTo>
                  <a:lnTo>
                    <a:pt x="812800" y="651412"/>
                  </a:lnTo>
                  <a:cubicBezTo>
                    <a:pt x="812800" y="742432"/>
                    <a:pt x="739014" y="816218"/>
                    <a:pt x="647994" y="816218"/>
                  </a:cubicBezTo>
                  <a:lnTo>
                    <a:pt x="164806" y="816218"/>
                  </a:lnTo>
                  <a:cubicBezTo>
                    <a:pt x="121097" y="816218"/>
                    <a:pt x="79178" y="798855"/>
                    <a:pt x="48271" y="767948"/>
                  </a:cubicBezTo>
                  <a:cubicBezTo>
                    <a:pt x="17363" y="737040"/>
                    <a:pt x="0" y="695121"/>
                    <a:pt x="0" y="651412"/>
                  </a:cubicBezTo>
                  <a:lnTo>
                    <a:pt x="0" y="164806"/>
                  </a:lnTo>
                  <a:cubicBezTo>
                    <a:pt x="0" y="73786"/>
                    <a:pt x="73786" y="0"/>
                    <a:pt x="164806" y="0"/>
                  </a:cubicBezTo>
                  <a:close/>
                </a:path>
              </a:pathLst>
            </a:custGeom>
            <a:solidFill>
              <a:srgbClr val="152036"/>
            </a:solidFill>
            <a:ln w="19050" cap="sq">
              <a:solidFill>
                <a:srgbClr val="465063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812800" cy="9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b="true" sz="4299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75373" y="7031867"/>
            <a:ext cx="939518" cy="943469"/>
            <a:chOff x="0" y="0"/>
            <a:chExt cx="812800" cy="816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6218"/>
            </a:xfrm>
            <a:custGeom>
              <a:avLst/>
              <a:gdLst/>
              <a:ahLst/>
              <a:cxnLst/>
              <a:rect r="r" b="b" t="t" l="l"/>
              <a:pathLst>
                <a:path h="816218" w="812800">
                  <a:moveTo>
                    <a:pt x="164806" y="0"/>
                  </a:moveTo>
                  <a:lnTo>
                    <a:pt x="647994" y="0"/>
                  </a:lnTo>
                  <a:cubicBezTo>
                    <a:pt x="739014" y="0"/>
                    <a:pt x="812800" y="73786"/>
                    <a:pt x="812800" y="164806"/>
                  </a:cubicBezTo>
                  <a:lnTo>
                    <a:pt x="812800" y="651412"/>
                  </a:lnTo>
                  <a:cubicBezTo>
                    <a:pt x="812800" y="742432"/>
                    <a:pt x="739014" y="816218"/>
                    <a:pt x="647994" y="816218"/>
                  </a:cubicBezTo>
                  <a:lnTo>
                    <a:pt x="164806" y="816218"/>
                  </a:lnTo>
                  <a:cubicBezTo>
                    <a:pt x="121097" y="816218"/>
                    <a:pt x="79178" y="798855"/>
                    <a:pt x="48271" y="767948"/>
                  </a:cubicBezTo>
                  <a:cubicBezTo>
                    <a:pt x="17363" y="737040"/>
                    <a:pt x="0" y="695121"/>
                    <a:pt x="0" y="651412"/>
                  </a:cubicBezTo>
                  <a:lnTo>
                    <a:pt x="0" y="164806"/>
                  </a:lnTo>
                  <a:cubicBezTo>
                    <a:pt x="0" y="73786"/>
                    <a:pt x="73786" y="0"/>
                    <a:pt x="164806" y="0"/>
                  </a:cubicBezTo>
                  <a:close/>
                </a:path>
              </a:pathLst>
            </a:custGeom>
            <a:solidFill>
              <a:srgbClr val="152036"/>
            </a:solidFill>
            <a:ln w="19050" cap="sq">
              <a:solidFill>
                <a:srgbClr val="465063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9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b="true" sz="4299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6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40700" y="3628922"/>
            <a:ext cx="12785268" cy="4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SOS +Location Tracker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40700" y="5360547"/>
            <a:ext cx="12785268" cy="4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Nearby Police Ping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40700" y="7089017"/>
            <a:ext cx="12785268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Watson RAG Bot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40700" y="4138827"/>
            <a:ext cx="12785268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6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Sends an SOS alert during emergencies and transmits the live location to the police dashboard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0700" y="5860927"/>
            <a:ext cx="12785268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600" spc="14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Identifies nearby police units to the SOS call location and assigns them for immediate response.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0700" y="7579872"/>
            <a:ext cx="12785268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6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Watson RAG Bot retrieves historical crime data to identify patterns and assists investigators by highlighting important details during case solving.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6236" y="5941651"/>
            <a:ext cx="2190678" cy="2190678"/>
          </a:xfrm>
          <a:custGeom>
            <a:avLst/>
            <a:gdLst/>
            <a:ahLst/>
            <a:cxnLst/>
            <a:rect r="r" b="b" t="t" l="l"/>
            <a:pathLst>
              <a:path h="2190678" w="2190678">
                <a:moveTo>
                  <a:pt x="0" y="0"/>
                </a:moveTo>
                <a:lnTo>
                  <a:pt x="2190678" y="0"/>
                </a:lnTo>
                <a:lnTo>
                  <a:pt x="2190678" y="2190678"/>
                </a:lnTo>
                <a:lnTo>
                  <a:pt x="0" y="219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02410" y="5143500"/>
            <a:ext cx="1032247" cy="1032247"/>
          </a:xfrm>
          <a:custGeom>
            <a:avLst/>
            <a:gdLst/>
            <a:ahLst/>
            <a:cxnLst/>
            <a:rect r="r" b="b" t="t" l="l"/>
            <a:pathLst>
              <a:path h="1032247" w="1032247">
                <a:moveTo>
                  <a:pt x="0" y="0"/>
                </a:moveTo>
                <a:lnTo>
                  <a:pt x="1032247" y="0"/>
                </a:lnTo>
                <a:lnTo>
                  <a:pt x="1032247" y="1032247"/>
                </a:lnTo>
                <a:lnTo>
                  <a:pt x="0" y="103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7782" y="5210175"/>
            <a:ext cx="1431539" cy="1431539"/>
          </a:xfrm>
          <a:custGeom>
            <a:avLst/>
            <a:gdLst/>
            <a:ahLst/>
            <a:cxnLst/>
            <a:rect r="r" b="b" t="t" l="l"/>
            <a:pathLst>
              <a:path h="1431539" w="1431539">
                <a:moveTo>
                  <a:pt x="0" y="0"/>
                </a:moveTo>
                <a:lnTo>
                  <a:pt x="1431539" y="0"/>
                </a:lnTo>
                <a:lnTo>
                  <a:pt x="1431539" y="1431539"/>
                </a:lnTo>
                <a:lnTo>
                  <a:pt x="0" y="143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98057" y="3269694"/>
            <a:ext cx="1212464" cy="1212464"/>
          </a:xfrm>
          <a:custGeom>
            <a:avLst/>
            <a:gdLst/>
            <a:ahLst/>
            <a:cxnLst/>
            <a:rect r="r" b="b" t="t" l="l"/>
            <a:pathLst>
              <a:path h="1212464" w="1212464">
                <a:moveTo>
                  <a:pt x="0" y="0"/>
                </a:moveTo>
                <a:lnTo>
                  <a:pt x="1212464" y="0"/>
                </a:lnTo>
                <a:lnTo>
                  <a:pt x="1212464" y="1212464"/>
                </a:lnTo>
                <a:lnTo>
                  <a:pt x="0" y="121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87064" y="3095197"/>
            <a:ext cx="1042288" cy="1042288"/>
          </a:xfrm>
          <a:custGeom>
            <a:avLst/>
            <a:gdLst/>
            <a:ahLst/>
            <a:cxnLst/>
            <a:rect r="r" b="b" t="t" l="l"/>
            <a:pathLst>
              <a:path h="1042288" w="1042288">
                <a:moveTo>
                  <a:pt x="0" y="0"/>
                </a:moveTo>
                <a:lnTo>
                  <a:pt x="1042288" y="0"/>
                </a:lnTo>
                <a:lnTo>
                  <a:pt x="1042288" y="1042288"/>
                </a:lnTo>
                <a:lnTo>
                  <a:pt x="0" y="104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44035" y="-719481"/>
            <a:ext cx="2288232" cy="2288232"/>
            <a:chOff x="0" y="0"/>
            <a:chExt cx="3050976" cy="305097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381372" y="381372"/>
              <a:ext cx="2288232" cy="228823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AB7E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31180" lIns="31180" bIns="31180" rIns="31180"/>
              <a:lstStyle/>
              <a:p>
                <a:pPr algn="ctr">
                  <a:lnSpc>
                    <a:spcPts val="14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50976" cy="3050976"/>
            </a:xfrm>
            <a:custGeom>
              <a:avLst/>
              <a:gdLst/>
              <a:ahLst/>
              <a:cxnLst/>
              <a:rect r="r" b="b" t="t" l="l"/>
              <a:pathLst>
                <a:path h="3050976" w="3050976">
                  <a:moveTo>
                    <a:pt x="0" y="0"/>
                  </a:moveTo>
                  <a:lnTo>
                    <a:pt x="3050976" y="0"/>
                  </a:lnTo>
                  <a:lnTo>
                    <a:pt x="3050976" y="3050976"/>
                  </a:lnTo>
                  <a:lnTo>
                    <a:pt x="0" y="305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6959995">
            <a:off x="4492726" y="8126585"/>
            <a:ext cx="191446" cy="193705"/>
            <a:chOff x="0" y="0"/>
            <a:chExt cx="621165" cy="6284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1165" cy="628494"/>
            </a:xfrm>
            <a:custGeom>
              <a:avLst/>
              <a:gdLst/>
              <a:ahLst/>
              <a:cxnLst/>
              <a:rect r="r" b="b" t="t" l="l"/>
              <a:pathLst>
                <a:path h="628494" w="621165">
                  <a:moveTo>
                    <a:pt x="310583" y="0"/>
                  </a:moveTo>
                  <a:cubicBezTo>
                    <a:pt x="139053" y="0"/>
                    <a:pt x="0" y="140693"/>
                    <a:pt x="0" y="314247"/>
                  </a:cubicBezTo>
                  <a:cubicBezTo>
                    <a:pt x="0" y="487801"/>
                    <a:pt x="139053" y="628494"/>
                    <a:pt x="310583" y="628494"/>
                  </a:cubicBezTo>
                  <a:cubicBezTo>
                    <a:pt x="482113" y="628494"/>
                    <a:pt x="621165" y="487801"/>
                    <a:pt x="621165" y="314247"/>
                  </a:cubicBezTo>
                  <a:cubicBezTo>
                    <a:pt x="621165" y="140693"/>
                    <a:pt x="482113" y="0"/>
                    <a:pt x="310583" y="0"/>
                  </a:cubicBezTo>
                  <a:close/>
                </a:path>
              </a:pathLst>
            </a:custGeom>
            <a:solidFill>
              <a:srgbClr val="1E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58234" y="30346"/>
              <a:ext cx="504697" cy="539226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410380" y="7895561"/>
            <a:ext cx="1160786" cy="19050"/>
          </a:xfrm>
          <a:prstGeom prst="line">
            <a:avLst/>
          </a:prstGeom>
          <a:ln cap="flat" w="19050">
            <a:solidFill>
              <a:srgbClr val="6AB7E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7185864">
            <a:off x="3440924" y="7603577"/>
            <a:ext cx="75089" cy="54886"/>
            <a:chOff x="0" y="0"/>
            <a:chExt cx="599881" cy="4384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9881" cy="438483"/>
            </a:xfrm>
            <a:custGeom>
              <a:avLst/>
              <a:gdLst/>
              <a:ahLst/>
              <a:cxnLst/>
              <a:rect r="r" b="b" t="t" l="l"/>
              <a:pathLst>
                <a:path h="438483" w="599881">
                  <a:moveTo>
                    <a:pt x="299941" y="0"/>
                  </a:moveTo>
                  <a:cubicBezTo>
                    <a:pt x="134288" y="0"/>
                    <a:pt x="0" y="98158"/>
                    <a:pt x="0" y="219241"/>
                  </a:cubicBezTo>
                  <a:cubicBezTo>
                    <a:pt x="0" y="340325"/>
                    <a:pt x="134288" y="438483"/>
                    <a:pt x="299941" y="438483"/>
                  </a:cubicBezTo>
                  <a:cubicBezTo>
                    <a:pt x="465593" y="438483"/>
                    <a:pt x="599881" y="340325"/>
                    <a:pt x="599881" y="219241"/>
                  </a:cubicBezTo>
                  <a:cubicBezTo>
                    <a:pt x="599881" y="98158"/>
                    <a:pt x="465593" y="0"/>
                    <a:pt x="299941" y="0"/>
                  </a:cubicBezTo>
                  <a:close/>
                </a:path>
              </a:pathLst>
            </a:custGeom>
            <a:solidFill>
              <a:srgbClr val="6AB7E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56239" y="12533"/>
              <a:ext cx="487404" cy="384842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497588">
            <a:off x="6420617" y="4396772"/>
            <a:ext cx="191446" cy="193705"/>
            <a:chOff x="0" y="0"/>
            <a:chExt cx="621165" cy="62849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1165" cy="628494"/>
            </a:xfrm>
            <a:custGeom>
              <a:avLst/>
              <a:gdLst/>
              <a:ahLst/>
              <a:cxnLst/>
              <a:rect r="r" b="b" t="t" l="l"/>
              <a:pathLst>
                <a:path h="628494" w="621165">
                  <a:moveTo>
                    <a:pt x="310583" y="0"/>
                  </a:moveTo>
                  <a:cubicBezTo>
                    <a:pt x="139053" y="0"/>
                    <a:pt x="0" y="140693"/>
                    <a:pt x="0" y="314247"/>
                  </a:cubicBezTo>
                  <a:cubicBezTo>
                    <a:pt x="0" y="487801"/>
                    <a:pt x="139053" y="628494"/>
                    <a:pt x="310583" y="628494"/>
                  </a:cubicBezTo>
                  <a:cubicBezTo>
                    <a:pt x="482113" y="628494"/>
                    <a:pt x="621165" y="487801"/>
                    <a:pt x="621165" y="314247"/>
                  </a:cubicBezTo>
                  <a:cubicBezTo>
                    <a:pt x="621165" y="140693"/>
                    <a:pt x="482113" y="0"/>
                    <a:pt x="310583" y="0"/>
                  </a:cubicBezTo>
                  <a:close/>
                </a:path>
              </a:pathLst>
            </a:custGeom>
            <a:solidFill>
              <a:srgbClr val="1E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58234" y="30346"/>
              <a:ext cx="504697" cy="539226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6209993" y="4954809"/>
            <a:ext cx="759031" cy="19050"/>
          </a:xfrm>
          <a:prstGeom prst="line">
            <a:avLst/>
          </a:prstGeom>
          <a:ln cap="flat" w="19050">
            <a:solidFill>
              <a:srgbClr val="6AB7E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-352649">
            <a:off x="6611747" y="5311761"/>
            <a:ext cx="78881" cy="54886"/>
            <a:chOff x="0" y="0"/>
            <a:chExt cx="630175" cy="43848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0175" cy="438483"/>
            </a:xfrm>
            <a:custGeom>
              <a:avLst/>
              <a:gdLst/>
              <a:ahLst/>
              <a:cxnLst/>
              <a:rect r="r" b="b" t="t" l="l"/>
              <a:pathLst>
                <a:path h="438483" w="630175">
                  <a:moveTo>
                    <a:pt x="315088" y="0"/>
                  </a:moveTo>
                  <a:cubicBezTo>
                    <a:pt x="141070" y="0"/>
                    <a:pt x="0" y="98158"/>
                    <a:pt x="0" y="219241"/>
                  </a:cubicBezTo>
                  <a:cubicBezTo>
                    <a:pt x="0" y="340325"/>
                    <a:pt x="141070" y="438483"/>
                    <a:pt x="315088" y="438483"/>
                  </a:cubicBezTo>
                  <a:cubicBezTo>
                    <a:pt x="489106" y="438483"/>
                    <a:pt x="630175" y="340325"/>
                    <a:pt x="630175" y="219241"/>
                  </a:cubicBezTo>
                  <a:cubicBezTo>
                    <a:pt x="630175" y="98158"/>
                    <a:pt x="489106" y="0"/>
                    <a:pt x="315088" y="0"/>
                  </a:cubicBezTo>
                  <a:close/>
                </a:path>
              </a:pathLst>
            </a:custGeom>
            <a:solidFill>
              <a:srgbClr val="6AB7E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59079" y="12533"/>
              <a:ext cx="512017" cy="384842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8619299">
            <a:off x="10763998" y="6936605"/>
            <a:ext cx="197297" cy="198144"/>
            <a:chOff x="0" y="0"/>
            <a:chExt cx="640149" cy="64289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40149" cy="642896"/>
            </a:xfrm>
            <a:custGeom>
              <a:avLst/>
              <a:gdLst/>
              <a:ahLst/>
              <a:cxnLst/>
              <a:rect r="r" b="b" t="t" l="l"/>
              <a:pathLst>
                <a:path h="642896" w="640149">
                  <a:moveTo>
                    <a:pt x="320075" y="0"/>
                  </a:moveTo>
                  <a:cubicBezTo>
                    <a:pt x="143302" y="0"/>
                    <a:pt x="0" y="143917"/>
                    <a:pt x="0" y="321448"/>
                  </a:cubicBezTo>
                  <a:cubicBezTo>
                    <a:pt x="0" y="498979"/>
                    <a:pt x="143302" y="642896"/>
                    <a:pt x="320075" y="642896"/>
                  </a:cubicBezTo>
                  <a:cubicBezTo>
                    <a:pt x="496847" y="642896"/>
                    <a:pt x="640149" y="498979"/>
                    <a:pt x="640149" y="321448"/>
                  </a:cubicBezTo>
                  <a:cubicBezTo>
                    <a:pt x="640149" y="143917"/>
                    <a:pt x="496847" y="0"/>
                    <a:pt x="3200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6AB7E4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60014" y="31697"/>
              <a:ext cx="520121" cy="550928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9693962">
            <a:off x="15476121" y="4549149"/>
            <a:ext cx="197297" cy="198144"/>
            <a:chOff x="0" y="0"/>
            <a:chExt cx="640149" cy="64289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40149" cy="642896"/>
            </a:xfrm>
            <a:custGeom>
              <a:avLst/>
              <a:gdLst/>
              <a:ahLst/>
              <a:cxnLst/>
              <a:rect r="r" b="b" t="t" l="l"/>
              <a:pathLst>
                <a:path h="642896" w="640149">
                  <a:moveTo>
                    <a:pt x="320075" y="0"/>
                  </a:moveTo>
                  <a:cubicBezTo>
                    <a:pt x="143302" y="0"/>
                    <a:pt x="0" y="143917"/>
                    <a:pt x="0" y="321448"/>
                  </a:cubicBezTo>
                  <a:cubicBezTo>
                    <a:pt x="0" y="498979"/>
                    <a:pt x="143302" y="642896"/>
                    <a:pt x="320075" y="642896"/>
                  </a:cubicBezTo>
                  <a:cubicBezTo>
                    <a:pt x="496847" y="642896"/>
                    <a:pt x="640149" y="498979"/>
                    <a:pt x="640149" y="321448"/>
                  </a:cubicBezTo>
                  <a:cubicBezTo>
                    <a:pt x="640149" y="143917"/>
                    <a:pt x="496847" y="0"/>
                    <a:pt x="3200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6AB7E4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60014" y="31697"/>
              <a:ext cx="520121" cy="550928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0231962" y="6637890"/>
            <a:ext cx="738323" cy="19050"/>
          </a:xfrm>
          <a:prstGeom prst="line">
            <a:avLst/>
          </a:prstGeom>
          <a:ln cap="flat" w="19050">
            <a:solidFill>
              <a:srgbClr val="6AB7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115554" y="4245433"/>
            <a:ext cx="637207" cy="19050"/>
          </a:xfrm>
          <a:prstGeom prst="line">
            <a:avLst/>
          </a:prstGeom>
          <a:ln cap="flat" w="19050">
            <a:solidFill>
              <a:srgbClr val="6AB7E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7185864">
            <a:off x="10359092" y="6313338"/>
            <a:ext cx="75089" cy="54886"/>
            <a:chOff x="0" y="0"/>
            <a:chExt cx="599881" cy="4384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99881" cy="438483"/>
            </a:xfrm>
            <a:custGeom>
              <a:avLst/>
              <a:gdLst/>
              <a:ahLst/>
              <a:cxnLst/>
              <a:rect r="r" b="b" t="t" l="l"/>
              <a:pathLst>
                <a:path h="438483" w="599881">
                  <a:moveTo>
                    <a:pt x="299941" y="0"/>
                  </a:moveTo>
                  <a:cubicBezTo>
                    <a:pt x="134288" y="0"/>
                    <a:pt x="0" y="98158"/>
                    <a:pt x="0" y="219241"/>
                  </a:cubicBezTo>
                  <a:cubicBezTo>
                    <a:pt x="0" y="340325"/>
                    <a:pt x="134288" y="438483"/>
                    <a:pt x="299941" y="438483"/>
                  </a:cubicBezTo>
                  <a:cubicBezTo>
                    <a:pt x="465593" y="438483"/>
                    <a:pt x="599881" y="340325"/>
                    <a:pt x="599881" y="219241"/>
                  </a:cubicBezTo>
                  <a:cubicBezTo>
                    <a:pt x="599881" y="98158"/>
                    <a:pt x="465593" y="0"/>
                    <a:pt x="299941" y="0"/>
                  </a:cubicBezTo>
                  <a:close/>
                </a:path>
              </a:pathLst>
            </a:custGeom>
            <a:solidFill>
              <a:srgbClr val="6AB7E4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56239" y="12533"/>
              <a:ext cx="487404" cy="384842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7185864">
            <a:off x="15285648" y="3930069"/>
            <a:ext cx="75089" cy="54886"/>
            <a:chOff x="0" y="0"/>
            <a:chExt cx="599881" cy="43848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99881" cy="438483"/>
            </a:xfrm>
            <a:custGeom>
              <a:avLst/>
              <a:gdLst/>
              <a:ahLst/>
              <a:cxnLst/>
              <a:rect r="r" b="b" t="t" l="l"/>
              <a:pathLst>
                <a:path h="438483" w="599881">
                  <a:moveTo>
                    <a:pt x="299941" y="0"/>
                  </a:moveTo>
                  <a:cubicBezTo>
                    <a:pt x="134288" y="0"/>
                    <a:pt x="0" y="98158"/>
                    <a:pt x="0" y="219241"/>
                  </a:cubicBezTo>
                  <a:cubicBezTo>
                    <a:pt x="0" y="340325"/>
                    <a:pt x="134288" y="438483"/>
                    <a:pt x="299941" y="438483"/>
                  </a:cubicBezTo>
                  <a:cubicBezTo>
                    <a:pt x="465593" y="438483"/>
                    <a:pt x="599881" y="340325"/>
                    <a:pt x="599881" y="219241"/>
                  </a:cubicBezTo>
                  <a:cubicBezTo>
                    <a:pt x="599881" y="98158"/>
                    <a:pt x="465593" y="0"/>
                    <a:pt x="299941" y="0"/>
                  </a:cubicBezTo>
                  <a:close/>
                </a:path>
              </a:pathLst>
            </a:custGeom>
            <a:solidFill>
              <a:srgbClr val="6AB7E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56239" y="12533"/>
              <a:ext cx="487404" cy="384842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>
            <a:off x="11746538" y="3143394"/>
            <a:ext cx="650600" cy="19050"/>
          </a:xfrm>
          <a:prstGeom prst="line">
            <a:avLst/>
          </a:prstGeom>
          <a:ln cap="flat" w="19050">
            <a:solidFill>
              <a:srgbClr val="6AB7E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10158408">
            <a:off x="11870321" y="2652189"/>
            <a:ext cx="191446" cy="189269"/>
            <a:chOff x="0" y="0"/>
            <a:chExt cx="621165" cy="61410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1165" cy="614101"/>
            </a:xfrm>
            <a:custGeom>
              <a:avLst/>
              <a:gdLst/>
              <a:ahLst/>
              <a:cxnLst/>
              <a:rect r="r" b="b" t="t" l="l"/>
              <a:pathLst>
                <a:path h="614101" w="621165">
                  <a:moveTo>
                    <a:pt x="310583" y="0"/>
                  </a:moveTo>
                  <a:cubicBezTo>
                    <a:pt x="139053" y="0"/>
                    <a:pt x="0" y="137471"/>
                    <a:pt x="0" y="307050"/>
                  </a:cubicBezTo>
                  <a:cubicBezTo>
                    <a:pt x="0" y="476630"/>
                    <a:pt x="139053" y="614101"/>
                    <a:pt x="310583" y="614101"/>
                  </a:cubicBezTo>
                  <a:cubicBezTo>
                    <a:pt x="482113" y="614101"/>
                    <a:pt x="621165" y="476630"/>
                    <a:pt x="621165" y="307050"/>
                  </a:cubicBezTo>
                  <a:cubicBezTo>
                    <a:pt x="621165" y="137471"/>
                    <a:pt x="482113" y="0"/>
                    <a:pt x="310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6AB7E4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58234" y="28997"/>
              <a:ext cx="504697" cy="527532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-451759">
            <a:off x="12126942" y="3438581"/>
            <a:ext cx="71225" cy="54886"/>
            <a:chOff x="0" y="0"/>
            <a:chExt cx="569013" cy="43848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69013" cy="438483"/>
            </a:xfrm>
            <a:custGeom>
              <a:avLst/>
              <a:gdLst/>
              <a:ahLst/>
              <a:cxnLst/>
              <a:rect r="r" b="b" t="t" l="l"/>
              <a:pathLst>
                <a:path h="438483" w="569013">
                  <a:moveTo>
                    <a:pt x="284507" y="0"/>
                  </a:moveTo>
                  <a:cubicBezTo>
                    <a:pt x="127378" y="0"/>
                    <a:pt x="0" y="98158"/>
                    <a:pt x="0" y="219241"/>
                  </a:cubicBezTo>
                  <a:cubicBezTo>
                    <a:pt x="0" y="340325"/>
                    <a:pt x="127378" y="438483"/>
                    <a:pt x="284507" y="438483"/>
                  </a:cubicBezTo>
                  <a:cubicBezTo>
                    <a:pt x="441635" y="438483"/>
                    <a:pt x="569013" y="340325"/>
                    <a:pt x="569013" y="219241"/>
                  </a:cubicBezTo>
                  <a:cubicBezTo>
                    <a:pt x="569013" y="98158"/>
                    <a:pt x="441635" y="0"/>
                    <a:pt x="284507" y="0"/>
                  </a:cubicBezTo>
                  <a:close/>
                </a:path>
              </a:pathLst>
            </a:custGeom>
            <a:solidFill>
              <a:srgbClr val="6AB7E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53345" y="12533"/>
              <a:ext cx="462323" cy="384842"/>
            </a:xfrm>
            <a:prstGeom prst="rect">
              <a:avLst/>
            </a:prstGeom>
          </p:spPr>
          <p:txBody>
            <a:bodyPr anchor="ctr" rtlCol="false" tIns="48981" lIns="48981" bIns="48981" rIns="48981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sp>
        <p:nvSpPr>
          <p:cNvPr name="AutoShape 48" id="48"/>
          <p:cNvSpPr/>
          <p:nvPr/>
        </p:nvSpPr>
        <p:spPr>
          <a:xfrm rot="9739910">
            <a:off x="-85352" y="8180308"/>
            <a:ext cx="3618924" cy="0"/>
          </a:xfrm>
          <a:prstGeom prst="line">
            <a:avLst/>
          </a:prstGeom>
          <a:ln cap="flat" w="19050">
            <a:solidFill>
              <a:srgbClr val="6AB7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rot="8649451">
            <a:off x="3142919" y="6475594"/>
            <a:ext cx="3843803" cy="0"/>
          </a:xfrm>
          <a:prstGeom prst="line">
            <a:avLst/>
          </a:prstGeom>
          <a:ln cap="flat" w="19050">
            <a:solidFill>
              <a:srgbClr val="6AB7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-9901724">
            <a:off x="6622258" y="5831649"/>
            <a:ext cx="3812151" cy="0"/>
          </a:xfrm>
          <a:prstGeom prst="line">
            <a:avLst/>
          </a:prstGeom>
          <a:ln cap="flat" w="19050">
            <a:solidFill>
              <a:srgbClr val="6AB7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rot="7293707">
            <a:off x="9628411" y="4890658"/>
            <a:ext cx="3306322" cy="0"/>
          </a:xfrm>
          <a:prstGeom prst="line">
            <a:avLst/>
          </a:prstGeom>
          <a:ln cap="flat" w="19050">
            <a:solidFill>
              <a:srgbClr val="6AB7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rot="-10269667">
            <a:off x="12178216" y="3702734"/>
            <a:ext cx="3135628" cy="0"/>
          </a:xfrm>
          <a:prstGeom prst="line">
            <a:avLst/>
          </a:prstGeom>
          <a:ln cap="flat" w="19050">
            <a:solidFill>
              <a:srgbClr val="6AB7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rot="7479718">
            <a:off x="14638221" y="2568346"/>
            <a:ext cx="3283922" cy="0"/>
          </a:xfrm>
          <a:prstGeom prst="line">
            <a:avLst/>
          </a:prstGeom>
          <a:ln cap="flat" w="19050">
            <a:solidFill>
              <a:srgbClr val="6AB7E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54" id="54"/>
          <p:cNvSpPr/>
          <p:nvPr/>
        </p:nvSpPr>
        <p:spPr>
          <a:xfrm flipH="false" flipV="false" rot="3574298">
            <a:off x="7495856" y="5142033"/>
            <a:ext cx="1169276" cy="1169276"/>
          </a:xfrm>
          <a:custGeom>
            <a:avLst/>
            <a:gdLst/>
            <a:ahLst/>
            <a:cxnLst/>
            <a:rect r="r" b="b" t="t" l="l"/>
            <a:pathLst>
              <a:path h="1169276" w="1169276">
                <a:moveTo>
                  <a:pt x="0" y="0"/>
                </a:moveTo>
                <a:lnTo>
                  <a:pt x="1169276" y="0"/>
                </a:lnTo>
                <a:lnTo>
                  <a:pt x="1169276" y="1169276"/>
                </a:lnTo>
                <a:lnTo>
                  <a:pt x="0" y="116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538273" y="726420"/>
            <a:ext cx="6306647" cy="170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</a:pPr>
            <a:r>
              <a:rPr lang="en-US" b="true" sz="4895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HOW ROUTEGUARD WORKS?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598102" y="8322181"/>
            <a:ext cx="200953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Stage 1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598102" y="8790176"/>
            <a:ext cx="3408225" cy="97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2001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User inputs start and destination locationsed do eiusmod tempor incididunt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547990" y="3251077"/>
            <a:ext cx="200953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Stage 2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547990" y="3669710"/>
            <a:ext cx="2532503" cy="64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2001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System analyzes crime data along the route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874878" y="7135839"/>
            <a:ext cx="200953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Stage 3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578361" y="4761230"/>
            <a:ext cx="200953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Stage 5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874878" y="7555762"/>
            <a:ext cx="2627182" cy="64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2001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Provides detailed crime density information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578361" y="5172192"/>
            <a:ext cx="2680939" cy="64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2001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Stay Alert, Stay Safe, Keep Others Safe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997695" y="1521125"/>
            <a:ext cx="200953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Stage 4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997695" y="1910327"/>
            <a:ext cx="2778463" cy="64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2001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Suggests alternative, safer paths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9988" y="5228848"/>
            <a:ext cx="8916023" cy="8916023"/>
          </a:xfrm>
          <a:custGeom>
            <a:avLst/>
            <a:gdLst/>
            <a:ahLst/>
            <a:cxnLst/>
            <a:rect r="r" b="b" t="t" l="l"/>
            <a:pathLst>
              <a:path h="8916023" w="8916023">
                <a:moveTo>
                  <a:pt x="0" y="0"/>
                </a:moveTo>
                <a:lnTo>
                  <a:pt x="8916024" y="0"/>
                </a:lnTo>
                <a:lnTo>
                  <a:pt x="8916024" y="8916023"/>
                </a:lnTo>
                <a:lnTo>
                  <a:pt x="0" y="89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3090" y="869502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921" y="71774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156" y="-3213453"/>
            <a:ext cx="6426906" cy="6426906"/>
          </a:xfrm>
          <a:custGeom>
            <a:avLst/>
            <a:gdLst/>
            <a:ahLst/>
            <a:cxnLst/>
            <a:rect r="r" b="b" t="t" l="l"/>
            <a:pathLst>
              <a:path h="6426906" w="6426906">
                <a:moveTo>
                  <a:pt x="0" y="0"/>
                </a:moveTo>
                <a:lnTo>
                  <a:pt x="6426906" y="0"/>
                </a:lnTo>
                <a:lnTo>
                  <a:pt x="6426906" y="6426906"/>
                </a:lnTo>
                <a:lnTo>
                  <a:pt x="0" y="642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722" y="-4307750"/>
            <a:ext cx="8023860" cy="8229600"/>
          </a:xfrm>
          <a:custGeom>
            <a:avLst/>
            <a:gdLst/>
            <a:ahLst/>
            <a:cxnLst/>
            <a:rect r="r" b="b" t="t" l="l"/>
            <a:pathLst>
              <a:path h="8229600" w="802386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56" y="8473589"/>
            <a:ext cx="4621038" cy="4621038"/>
          </a:xfrm>
          <a:custGeom>
            <a:avLst/>
            <a:gdLst/>
            <a:ahLst/>
            <a:cxnLst/>
            <a:rect r="r" b="b" t="t" l="l"/>
            <a:pathLst>
              <a:path h="4621038" w="4621038">
                <a:moveTo>
                  <a:pt x="0" y="0"/>
                </a:moveTo>
                <a:lnTo>
                  <a:pt x="4621039" y="0"/>
                </a:lnTo>
                <a:lnTo>
                  <a:pt x="4621039" y="4621038"/>
                </a:lnTo>
                <a:lnTo>
                  <a:pt x="0" y="462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745335" y="8648873"/>
            <a:ext cx="390941" cy="487407"/>
          </a:xfrm>
          <a:custGeom>
            <a:avLst/>
            <a:gdLst/>
            <a:ahLst/>
            <a:cxnLst/>
            <a:rect r="r" b="b" t="t" l="l"/>
            <a:pathLst>
              <a:path h="487407" w="390941">
                <a:moveTo>
                  <a:pt x="390941" y="0"/>
                </a:moveTo>
                <a:lnTo>
                  <a:pt x="0" y="0"/>
                </a:lnTo>
                <a:lnTo>
                  <a:pt x="0" y="487407"/>
                </a:lnTo>
                <a:lnTo>
                  <a:pt x="390941" y="487407"/>
                </a:lnTo>
                <a:lnTo>
                  <a:pt x="3909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8079" y="4941254"/>
            <a:ext cx="556629" cy="536220"/>
          </a:xfrm>
          <a:custGeom>
            <a:avLst/>
            <a:gdLst/>
            <a:ahLst/>
            <a:cxnLst/>
            <a:rect r="r" b="b" t="t" l="l"/>
            <a:pathLst>
              <a:path h="536220" w="556629">
                <a:moveTo>
                  <a:pt x="0" y="0"/>
                </a:moveTo>
                <a:lnTo>
                  <a:pt x="556629" y="0"/>
                </a:lnTo>
                <a:lnTo>
                  <a:pt x="556629" y="536220"/>
                </a:lnTo>
                <a:lnTo>
                  <a:pt x="0" y="536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90570">
            <a:off x="11859349" y="-1867048"/>
            <a:ext cx="10337253" cy="6241117"/>
          </a:xfrm>
          <a:custGeom>
            <a:avLst/>
            <a:gdLst/>
            <a:ahLst/>
            <a:cxnLst/>
            <a:rect r="r" b="b" t="t" l="l"/>
            <a:pathLst>
              <a:path h="6241117" w="10337253">
                <a:moveTo>
                  <a:pt x="0" y="0"/>
                </a:moveTo>
                <a:lnTo>
                  <a:pt x="10337253" y="0"/>
                </a:lnTo>
                <a:lnTo>
                  <a:pt x="10337253" y="6241116"/>
                </a:lnTo>
                <a:lnTo>
                  <a:pt x="0" y="62411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901377" y="9458782"/>
            <a:ext cx="2670789" cy="375983"/>
            <a:chOff x="0" y="0"/>
            <a:chExt cx="3561053" cy="5013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9874" cy="501311"/>
            </a:xfrm>
            <a:custGeom>
              <a:avLst/>
              <a:gdLst/>
              <a:ahLst/>
              <a:cxnLst/>
              <a:rect r="r" b="b" t="t" l="l"/>
              <a:pathLst>
                <a:path h="501311" w="429874">
                  <a:moveTo>
                    <a:pt x="0" y="0"/>
                  </a:moveTo>
                  <a:lnTo>
                    <a:pt x="429874" y="0"/>
                  </a:lnTo>
                  <a:lnTo>
                    <a:pt x="429874" y="501311"/>
                  </a:lnTo>
                  <a:lnTo>
                    <a:pt x="0" y="50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570370" y="72618"/>
              <a:ext cx="2990683" cy="39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0"/>
                </a:lnSpc>
              </a:pPr>
              <a:r>
                <a:rPr lang="en-US" b="true" sz="2156" spc="-64">
                  <a:solidFill>
                    <a:srgbClr val="1400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D-CRIME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84614">
            <a:off x="7515617" y="4370045"/>
            <a:ext cx="2593434" cy="2303549"/>
          </a:xfrm>
          <a:custGeom>
            <a:avLst/>
            <a:gdLst/>
            <a:ahLst/>
            <a:cxnLst/>
            <a:rect r="r" b="b" t="t" l="l"/>
            <a:pathLst>
              <a:path h="2303549" w="2593434">
                <a:moveTo>
                  <a:pt x="0" y="0"/>
                </a:moveTo>
                <a:lnTo>
                  <a:pt x="2593434" y="0"/>
                </a:lnTo>
                <a:lnTo>
                  <a:pt x="2593434" y="2303549"/>
                </a:lnTo>
                <a:lnTo>
                  <a:pt x="0" y="2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21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2003" y="-1056012"/>
            <a:ext cx="3905410" cy="3720791"/>
          </a:xfrm>
          <a:custGeom>
            <a:avLst/>
            <a:gdLst/>
            <a:ahLst/>
            <a:cxnLst/>
            <a:rect r="r" b="b" t="t" l="l"/>
            <a:pathLst>
              <a:path h="3720791" w="3905410">
                <a:moveTo>
                  <a:pt x="0" y="0"/>
                </a:moveTo>
                <a:lnTo>
                  <a:pt x="3905410" y="0"/>
                </a:lnTo>
                <a:lnTo>
                  <a:pt x="3905410" y="3720791"/>
                </a:lnTo>
                <a:lnTo>
                  <a:pt x="0" y="37207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0" y="3092686"/>
            <a:ext cx="11496362" cy="6594174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0"/>
              <a:stretch>
                <a:fillRect l="0" t="-101590" r="0" b="-13043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831062" y="7070941"/>
            <a:ext cx="5566085" cy="182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4641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Let’s take a look at our </a:t>
            </a:r>
            <a:r>
              <a:rPr lang="en-US" sz="4641" b="true">
                <a:solidFill>
                  <a:srgbClr val="1DD478"/>
                </a:solidFill>
                <a:latin typeface="DM Sans Bold"/>
                <a:ea typeface="DM Sans Bold"/>
                <a:cs typeface="DM Sans Bold"/>
                <a:sym typeface="DM Sans Bold"/>
              </a:rPr>
              <a:t>UI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31062" y="6475176"/>
            <a:ext cx="2783042" cy="54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9"/>
              </a:lnSpc>
              <a:spcBef>
                <a:spcPct val="0"/>
              </a:spcBef>
            </a:pPr>
            <a:r>
              <a:rPr lang="en-US" sz="3206" u="sng">
                <a:solidFill>
                  <a:srgbClr val="98F4C6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21" tooltip="https://www.figma.com/design/JbCDOTXA1pCXOc3MwCLueM/D-crime?node-id=0-1&amp;t=vtuh0XsmbXB0sJbu-1"/>
              </a:rPr>
              <a:t>Click on the link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674" y="1912886"/>
            <a:ext cx="15894653" cy="7892562"/>
          </a:xfrm>
          <a:custGeom>
            <a:avLst/>
            <a:gdLst/>
            <a:ahLst/>
            <a:cxnLst/>
            <a:rect r="r" b="b" t="t" l="l"/>
            <a:pathLst>
              <a:path h="7892562" w="15894653">
                <a:moveTo>
                  <a:pt x="0" y="0"/>
                </a:moveTo>
                <a:lnTo>
                  <a:pt x="15894652" y="0"/>
                </a:lnTo>
                <a:lnTo>
                  <a:pt x="15894652" y="7892562"/>
                </a:lnTo>
                <a:lnTo>
                  <a:pt x="0" y="7892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378" t="-70821" r="0" b="-67752"/>
            </a:stretch>
          </a:blipFill>
          <a:ln w="19050" cap="rnd">
            <a:solidFill>
              <a:srgbClr val="465063"/>
            </a:solidFill>
            <a:prstDash val="solid"/>
            <a:round/>
          </a:ln>
        </p:spPr>
      </p:sp>
      <p:grpSp>
        <p:nvGrpSpPr>
          <p:cNvPr name="Group 4" id="4"/>
          <p:cNvGrpSpPr/>
          <p:nvPr/>
        </p:nvGrpSpPr>
        <p:grpSpPr>
          <a:xfrm rot="0">
            <a:off x="1780111" y="2226934"/>
            <a:ext cx="7244827" cy="2142055"/>
            <a:chOff x="0" y="0"/>
            <a:chExt cx="9659769" cy="285607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844113" cy="2856073"/>
              <a:chOff x="0" y="0"/>
              <a:chExt cx="812800" cy="8162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6218"/>
              </a:xfrm>
              <a:custGeom>
                <a:avLst/>
                <a:gdLst/>
                <a:ahLst/>
                <a:cxnLst/>
                <a:rect r="r" b="b" t="t" l="l"/>
                <a:pathLst>
                  <a:path h="816218" w="812800">
                    <a:moveTo>
                      <a:pt x="217767" y="0"/>
                    </a:moveTo>
                    <a:lnTo>
                      <a:pt x="595033" y="0"/>
                    </a:lnTo>
                    <a:cubicBezTo>
                      <a:pt x="715302" y="0"/>
                      <a:pt x="812800" y="97498"/>
                      <a:pt x="812800" y="217767"/>
                    </a:cubicBezTo>
                    <a:lnTo>
                      <a:pt x="812800" y="598451"/>
                    </a:lnTo>
                    <a:cubicBezTo>
                      <a:pt x="812800" y="718721"/>
                      <a:pt x="715302" y="816218"/>
                      <a:pt x="595033" y="816218"/>
                    </a:cubicBezTo>
                    <a:lnTo>
                      <a:pt x="217767" y="816218"/>
                    </a:lnTo>
                    <a:cubicBezTo>
                      <a:pt x="97498" y="816218"/>
                      <a:pt x="0" y="718721"/>
                      <a:pt x="0" y="598451"/>
                    </a:cubicBezTo>
                    <a:lnTo>
                      <a:pt x="0" y="217767"/>
                    </a:lnTo>
                    <a:cubicBezTo>
                      <a:pt x="0" y="97498"/>
                      <a:pt x="97498" y="0"/>
                      <a:pt x="217767" y="0"/>
                    </a:cubicBezTo>
                    <a:close/>
                  </a:path>
                </a:pathLst>
              </a:custGeom>
              <a:solidFill>
                <a:srgbClr val="152036"/>
              </a:solidFill>
              <a:ln w="19050" cap="rnd">
                <a:solidFill>
                  <a:srgbClr val="465063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85725"/>
                <a:ext cx="812800" cy="901943"/>
              </a:xfrm>
              <a:prstGeom prst="rect">
                <a:avLst/>
              </a:prstGeom>
            </p:spPr>
            <p:txBody>
              <a:bodyPr anchor="ctr" rtlCol="false" tIns="55082" lIns="55082" bIns="55082" rIns="55082"/>
              <a:lstStyle/>
              <a:p>
                <a:pPr algn="ctr">
                  <a:lnSpc>
                    <a:spcPts val="60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585194" y="548286"/>
              <a:ext cx="1673725" cy="1759501"/>
            </a:xfrm>
            <a:custGeom>
              <a:avLst/>
              <a:gdLst/>
              <a:ahLst/>
              <a:cxnLst/>
              <a:rect r="r" b="b" t="t" l="l"/>
              <a:pathLst>
                <a:path h="1759501" w="1673725">
                  <a:moveTo>
                    <a:pt x="0" y="0"/>
                  </a:moveTo>
                  <a:lnTo>
                    <a:pt x="1673725" y="0"/>
                  </a:lnTo>
                  <a:lnTo>
                    <a:pt x="1673725" y="1759501"/>
                  </a:lnTo>
                  <a:lnTo>
                    <a:pt x="0" y="1759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386187" y="640891"/>
              <a:ext cx="6044983" cy="440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sz="2400" b="true">
                  <a:solidFill>
                    <a:srgbClr val="FAFAF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Report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386187" y="1119047"/>
              <a:ext cx="6273583" cy="1143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1"/>
                </a:lnSpc>
              </a:pPr>
              <a:r>
                <a:rPr lang="en-US" sz="2221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Report anonymously.</a:t>
              </a:r>
            </a:p>
            <a:p>
              <a:pPr algn="l">
                <a:lnSpc>
                  <a:spcPts val="2221"/>
                </a:lnSpc>
              </a:pPr>
              <a:r>
                <a:rPr lang="en-US" sz="2221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Make the complaints immutable, morph proof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34512" y="2226934"/>
            <a:ext cx="7073377" cy="2142055"/>
            <a:chOff x="0" y="0"/>
            <a:chExt cx="9431169" cy="285607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844113" cy="2856073"/>
              <a:chOff x="0" y="0"/>
              <a:chExt cx="812800" cy="81621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6218"/>
              </a:xfrm>
              <a:custGeom>
                <a:avLst/>
                <a:gdLst/>
                <a:ahLst/>
                <a:cxnLst/>
                <a:rect r="r" b="b" t="t" l="l"/>
                <a:pathLst>
                  <a:path h="816218" w="812800">
                    <a:moveTo>
                      <a:pt x="199620" y="0"/>
                    </a:moveTo>
                    <a:lnTo>
                      <a:pt x="613180" y="0"/>
                    </a:lnTo>
                    <a:cubicBezTo>
                      <a:pt x="666123" y="0"/>
                      <a:pt x="716897" y="21031"/>
                      <a:pt x="754333" y="58467"/>
                    </a:cubicBezTo>
                    <a:cubicBezTo>
                      <a:pt x="791769" y="95903"/>
                      <a:pt x="812800" y="146677"/>
                      <a:pt x="812800" y="199620"/>
                    </a:cubicBezTo>
                    <a:lnTo>
                      <a:pt x="812800" y="616598"/>
                    </a:lnTo>
                    <a:cubicBezTo>
                      <a:pt x="812800" y="726845"/>
                      <a:pt x="723427" y="816218"/>
                      <a:pt x="613180" y="816218"/>
                    </a:cubicBezTo>
                    <a:lnTo>
                      <a:pt x="199620" y="816218"/>
                    </a:lnTo>
                    <a:cubicBezTo>
                      <a:pt x="146677" y="816218"/>
                      <a:pt x="95903" y="795187"/>
                      <a:pt x="58467" y="757751"/>
                    </a:cubicBezTo>
                    <a:cubicBezTo>
                      <a:pt x="21031" y="720315"/>
                      <a:pt x="0" y="669541"/>
                      <a:pt x="0" y="616598"/>
                    </a:cubicBezTo>
                    <a:lnTo>
                      <a:pt x="0" y="199620"/>
                    </a:lnTo>
                    <a:cubicBezTo>
                      <a:pt x="0" y="146677"/>
                      <a:pt x="21031" y="95903"/>
                      <a:pt x="58467" y="58467"/>
                    </a:cubicBezTo>
                    <a:cubicBezTo>
                      <a:pt x="95903" y="21031"/>
                      <a:pt x="146677" y="0"/>
                      <a:pt x="199620" y="0"/>
                    </a:cubicBezTo>
                    <a:close/>
                  </a:path>
                </a:pathLst>
              </a:custGeom>
              <a:solidFill>
                <a:srgbClr val="152036"/>
              </a:solidFill>
              <a:ln w="19050" cap="rnd">
                <a:solidFill>
                  <a:srgbClr val="465063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85725"/>
                <a:ext cx="812800" cy="901943"/>
              </a:xfrm>
              <a:prstGeom prst="rect">
                <a:avLst/>
              </a:prstGeom>
            </p:spPr>
            <p:txBody>
              <a:bodyPr anchor="ctr" rtlCol="false" tIns="55082" lIns="55082" bIns="55082" rIns="55082"/>
              <a:lstStyle/>
              <a:p>
                <a:pPr algn="ctr">
                  <a:lnSpc>
                    <a:spcPts val="60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85194" y="593266"/>
              <a:ext cx="1673725" cy="1669541"/>
            </a:xfrm>
            <a:custGeom>
              <a:avLst/>
              <a:gdLst/>
              <a:ahLst/>
              <a:cxnLst/>
              <a:rect r="r" b="b" t="t" l="l"/>
              <a:pathLst>
                <a:path h="1669541" w="1673725">
                  <a:moveTo>
                    <a:pt x="0" y="0"/>
                  </a:moveTo>
                  <a:lnTo>
                    <a:pt x="1673725" y="0"/>
                  </a:lnTo>
                  <a:lnTo>
                    <a:pt x="1673725" y="1669541"/>
                  </a:lnTo>
                  <a:lnTo>
                    <a:pt x="0" y="166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386187" y="640891"/>
              <a:ext cx="6044983" cy="440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sz="2400" b="true">
                  <a:solidFill>
                    <a:srgbClr val="FAFAF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Safest Path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386187" y="1119047"/>
              <a:ext cx="6044983" cy="1512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1"/>
                </a:lnSpc>
              </a:pPr>
              <a:r>
                <a:rPr lang="en-US" sz="2221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Analysing the data of crimes and calculating danger index by latitude longitude we give you the safest path between two places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80111" y="4694020"/>
            <a:ext cx="7073377" cy="2142055"/>
            <a:chOff x="0" y="0"/>
            <a:chExt cx="9431169" cy="285607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844113" cy="2856073"/>
              <a:chOff x="0" y="0"/>
              <a:chExt cx="812800" cy="81621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6218"/>
              </a:xfrm>
              <a:custGeom>
                <a:avLst/>
                <a:gdLst/>
                <a:ahLst/>
                <a:cxnLst/>
                <a:rect r="r" b="b" t="t" l="l"/>
                <a:pathLst>
                  <a:path h="816218" w="812800">
                    <a:moveTo>
                      <a:pt x="199620" y="0"/>
                    </a:moveTo>
                    <a:lnTo>
                      <a:pt x="613180" y="0"/>
                    </a:lnTo>
                    <a:cubicBezTo>
                      <a:pt x="666123" y="0"/>
                      <a:pt x="716897" y="21031"/>
                      <a:pt x="754333" y="58467"/>
                    </a:cubicBezTo>
                    <a:cubicBezTo>
                      <a:pt x="791769" y="95903"/>
                      <a:pt x="812800" y="146677"/>
                      <a:pt x="812800" y="199620"/>
                    </a:cubicBezTo>
                    <a:lnTo>
                      <a:pt x="812800" y="616598"/>
                    </a:lnTo>
                    <a:cubicBezTo>
                      <a:pt x="812800" y="726845"/>
                      <a:pt x="723427" y="816218"/>
                      <a:pt x="613180" y="816218"/>
                    </a:cubicBezTo>
                    <a:lnTo>
                      <a:pt x="199620" y="816218"/>
                    </a:lnTo>
                    <a:cubicBezTo>
                      <a:pt x="146677" y="816218"/>
                      <a:pt x="95903" y="795187"/>
                      <a:pt x="58467" y="757751"/>
                    </a:cubicBezTo>
                    <a:cubicBezTo>
                      <a:pt x="21031" y="720315"/>
                      <a:pt x="0" y="669541"/>
                      <a:pt x="0" y="616598"/>
                    </a:cubicBezTo>
                    <a:lnTo>
                      <a:pt x="0" y="199620"/>
                    </a:lnTo>
                    <a:cubicBezTo>
                      <a:pt x="0" y="146677"/>
                      <a:pt x="21031" y="95903"/>
                      <a:pt x="58467" y="58467"/>
                    </a:cubicBezTo>
                    <a:cubicBezTo>
                      <a:pt x="95903" y="21031"/>
                      <a:pt x="146677" y="0"/>
                      <a:pt x="199620" y="0"/>
                    </a:cubicBezTo>
                    <a:close/>
                  </a:path>
                </a:pathLst>
              </a:custGeom>
              <a:solidFill>
                <a:srgbClr val="152036"/>
              </a:solidFill>
              <a:ln w="19050" cap="rnd">
                <a:solidFill>
                  <a:srgbClr val="465063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85725"/>
                <a:ext cx="812800" cy="901943"/>
              </a:xfrm>
              <a:prstGeom prst="rect">
                <a:avLst/>
              </a:prstGeom>
            </p:spPr>
            <p:txBody>
              <a:bodyPr anchor="ctr" rtlCol="false" tIns="55082" lIns="55082" bIns="55082" rIns="55082"/>
              <a:lstStyle/>
              <a:p>
                <a:pPr algn="ctr">
                  <a:lnSpc>
                    <a:spcPts val="60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585194" y="593266"/>
              <a:ext cx="1673725" cy="1669541"/>
            </a:xfrm>
            <a:custGeom>
              <a:avLst/>
              <a:gdLst/>
              <a:ahLst/>
              <a:cxnLst/>
              <a:rect r="r" b="b" t="t" l="l"/>
              <a:pathLst>
                <a:path h="1669541" w="1673725">
                  <a:moveTo>
                    <a:pt x="0" y="0"/>
                  </a:moveTo>
                  <a:lnTo>
                    <a:pt x="1673725" y="0"/>
                  </a:lnTo>
                  <a:lnTo>
                    <a:pt x="1673725" y="1669541"/>
                  </a:lnTo>
                  <a:lnTo>
                    <a:pt x="0" y="166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3386187" y="640891"/>
              <a:ext cx="6044983" cy="440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sz="2400" b="true">
                  <a:solidFill>
                    <a:srgbClr val="FAFAF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Hitmap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386187" y="1119047"/>
              <a:ext cx="6044983" cy="1512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1"/>
                </a:lnSpc>
              </a:pPr>
              <a:r>
                <a:rPr lang="en-US" sz="2221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By the intensity of crime rates in a particular area, areas are flagged as hitmap for the user to understand that area is on alert.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34512" y="4694020"/>
            <a:ext cx="7073377" cy="2142055"/>
            <a:chOff x="0" y="0"/>
            <a:chExt cx="9431169" cy="285607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844113" cy="2856073"/>
              <a:chOff x="0" y="0"/>
              <a:chExt cx="812800" cy="81621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6218"/>
              </a:xfrm>
              <a:custGeom>
                <a:avLst/>
                <a:gdLst/>
                <a:ahLst/>
                <a:cxnLst/>
                <a:rect r="r" b="b" t="t" l="l"/>
                <a:pathLst>
                  <a:path h="816218" w="812800">
                    <a:moveTo>
                      <a:pt x="199620" y="0"/>
                    </a:moveTo>
                    <a:lnTo>
                      <a:pt x="613180" y="0"/>
                    </a:lnTo>
                    <a:cubicBezTo>
                      <a:pt x="666123" y="0"/>
                      <a:pt x="716897" y="21031"/>
                      <a:pt x="754333" y="58467"/>
                    </a:cubicBezTo>
                    <a:cubicBezTo>
                      <a:pt x="791769" y="95903"/>
                      <a:pt x="812800" y="146677"/>
                      <a:pt x="812800" y="199620"/>
                    </a:cubicBezTo>
                    <a:lnTo>
                      <a:pt x="812800" y="616598"/>
                    </a:lnTo>
                    <a:cubicBezTo>
                      <a:pt x="812800" y="726845"/>
                      <a:pt x="723427" y="816218"/>
                      <a:pt x="613180" y="816218"/>
                    </a:cubicBezTo>
                    <a:lnTo>
                      <a:pt x="199620" y="816218"/>
                    </a:lnTo>
                    <a:cubicBezTo>
                      <a:pt x="146677" y="816218"/>
                      <a:pt x="95903" y="795187"/>
                      <a:pt x="58467" y="757751"/>
                    </a:cubicBezTo>
                    <a:cubicBezTo>
                      <a:pt x="21031" y="720315"/>
                      <a:pt x="0" y="669541"/>
                      <a:pt x="0" y="616598"/>
                    </a:cubicBezTo>
                    <a:lnTo>
                      <a:pt x="0" y="199620"/>
                    </a:lnTo>
                    <a:cubicBezTo>
                      <a:pt x="0" y="146677"/>
                      <a:pt x="21031" y="95903"/>
                      <a:pt x="58467" y="58467"/>
                    </a:cubicBezTo>
                    <a:cubicBezTo>
                      <a:pt x="95903" y="21031"/>
                      <a:pt x="146677" y="0"/>
                      <a:pt x="199620" y="0"/>
                    </a:cubicBezTo>
                    <a:close/>
                  </a:path>
                </a:pathLst>
              </a:custGeom>
              <a:solidFill>
                <a:srgbClr val="152036"/>
              </a:solidFill>
              <a:ln w="19050" cap="rnd">
                <a:solidFill>
                  <a:srgbClr val="465063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85725"/>
                <a:ext cx="812800" cy="901943"/>
              </a:xfrm>
              <a:prstGeom prst="rect">
                <a:avLst/>
              </a:prstGeom>
            </p:spPr>
            <p:txBody>
              <a:bodyPr anchor="ctr" rtlCol="false" tIns="55082" lIns="55082" bIns="55082" rIns="55082"/>
              <a:lstStyle/>
              <a:p>
                <a:pPr algn="ctr">
                  <a:lnSpc>
                    <a:spcPts val="60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2700000">
              <a:off x="581504" y="589586"/>
              <a:ext cx="1681105" cy="1676902"/>
            </a:xfrm>
            <a:custGeom>
              <a:avLst/>
              <a:gdLst/>
              <a:ahLst/>
              <a:cxnLst/>
              <a:rect r="r" b="b" t="t" l="l"/>
              <a:pathLst>
                <a:path h="1676902" w="1681105">
                  <a:moveTo>
                    <a:pt x="0" y="0"/>
                  </a:moveTo>
                  <a:lnTo>
                    <a:pt x="1681105" y="0"/>
                  </a:lnTo>
                  <a:lnTo>
                    <a:pt x="1681105" y="1676902"/>
                  </a:lnTo>
                  <a:lnTo>
                    <a:pt x="0" y="1676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3386187" y="640891"/>
              <a:ext cx="6044983" cy="439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sz="2400" b="true">
                  <a:solidFill>
                    <a:srgbClr val="FAFAF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Predictive Crime Detection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386187" y="1119047"/>
              <a:ext cx="6044983" cy="1512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1"/>
                </a:lnSpc>
              </a:pPr>
              <a:r>
                <a:rPr lang="en-US" sz="2221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Predicts future crime zone based on the past crime history for the police to increase its security in some predicted areas.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975373" y="786765"/>
            <a:ext cx="11832273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Features of D-Crime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780111" y="7322044"/>
            <a:ext cx="7073377" cy="2142055"/>
            <a:chOff x="0" y="0"/>
            <a:chExt cx="9431169" cy="2856073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2844113" cy="2856073"/>
              <a:chOff x="0" y="0"/>
              <a:chExt cx="812800" cy="81621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6218"/>
              </a:xfrm>
              <a:custGeom>
                <a:avLst/>
                <a:gdLst/>
                <a:ahLst/>
                <a:cxnLst/>
                <a:rect r="r" b="b" t="t" l="l"/>
                <a:pathLst>
                  <a:path h="816218" w="812800">
                    <a:moveTo>
                      <a:pt x="199620" y="0"/>
                    </a:moveTo>
                    <a:lnTo>
                      <a:pt x="613180" y="0"/>
                    </a:lnTo>
                    <a:cubicBezTo>
                      <a:pt x="666123" y="0"/>
                      <a:pt x="716897" y="21031"/>
                      <a:pt x="754333" y="58467"/>
                    </a:cubicBezTo>
                    <a:cubicBezTo>
                      <a:pt x="791769" y="95903"/>
                      <a:pt x="812800" y="146677"/>
                      <a:pt x="812800" y="199620"/>
                    </a:cubicBezTo>
                    <a:lnTo>
                      <a:pt x="812800" y="616598"/>
                    </a:lnTo>
                    <a:cubicBezTo>
                      <a:pt x="812800" y="726845"/>
                      <a:pt x="723427" y="816218"/>
                      <a:pt x="613180" y="816218"/>
                    </a:cubicBezTo>
                    <a:lnTo>
                      <a:pt x="199620" y="816218"/>
                    </a:lnTo>
                    <a:cubicBezTo>
                      <a:pt x="146677" y="816218"/>
                      <a:pt x="95903" y="795187"/>
                      <a:pt x="58467" y="757751"/>
                    </a:cubicBezTo>
                    <a:cubicBezTo>
                      <a:pt x="21031" y="720315"/>
                      <a:pt x="0" y="669541"/>
                      <a:pt x="0" y="616598"/>
                    </a:cubicBezTo>
                    <a:lnTo>
                      <a:pt x="0" y="199620"/>
                    </a:lnTo>
                    <a:cubicBezTo>
                      <a:pt x="0" y="146677"/>
                      <a:pt x="21031" y="95903"/>
                      <a:pt x="58467" y="58467"/>
                    </a:cubicBezTo>
                    <a:cubicBezTo>
                      <a:pt x="95903" y="21031"/>
                      <a:pt x="146677" y="0"/>
                      <a:pt x="199620" y="0"/>
                    </a:cubicBezTo>
                    <a:close/>
                  </a:path>
                </a:pathLst>
              </a:custGeom>
              <a:solidFill>
                <a:srgbClr val="152036"/>
              </a:solidFill>
              <a:ln w="19050" cap="rnd">
                <a:solidFill>
                  <a:srgbClr val="465063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85725"/>
                <a:ext cx="812800" cy="901943"/>
              </a:xfrm>
              <a:prstGeom prst="rect">
                <a:avLst/>
              </a:prstGeom>
            </p:spPr>
            <p:txBody>
              <a:bodyPr anchor="ctr" rtlCol="false" tIns="55082" lIns="55082" bIns="55082" rIns="55082"/>
              <a:lstStyle/>
              <a:p>
                <a:pPr algn="ctr">
                  <a:lnSpc>
                    <a:spcPts val="60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585194" y="593266"/>
              <a:ext cx="1673725" cy="1669541"/>
            </a:xfrm>
            <a:custGeom>
              <a:avLst/>
              <a:gdLst/>
              <a:ahLst/>
              <a:cxnLst/>
              <a:rect r="r" b="b" t="t" l="l"/>
              <a:pathLst>
                <a:path h="1669541" w="1673725">
                  <a:moveTo>
                    <a:pt x="0" y="0"/>
                  </a:moveTo>
                  <a:lnTo>
                    <a:pt x="1673725" y="0"/>
                  </a:lnTo>
                  <a:lnTo>
                    <a:pt x="1673725" y="1669541"/>
                  </a:lnTo>
                  <a:lnTo>
                    <a:pt x="0" y="1669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3386187" y="640891"/>
              <a:ext cx="6044983" cy="439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sz="2400" b="true">
                  <a:solidFill>
                    <a:srgbClr val="FAFAF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RAG ChatBot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386187" y="1119047"/>
              <a:ext cx="6044983" cy="1143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1"/>
                </a:lnSpc>
              </a:pPr>
              <a:r>
                <a:rPr lang="en-US" sz="2221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Stores all case details in a digital form and acts as an assistance during case solving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434512" y="7322044"/>
            <a:ext cx="7073377" cy="2142055"/>
            <a:chOff x="0" y="0"/>
            <a:chExt cx="9431169" cy="2856073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2844113" cy="2856073"/>
              <a:chOff x="0" y="0"/>
              <a:chExt cx="812800" cy="816218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6218"/>
              </a:xfrm>
              <a:custGeom>
                <a:avLst/>
                <a:gdLst/>
                <a:ahLst/>
                <a:cxnLst/>
                <a:rect r="r" b="b" t="t" l="l"/>
                <a:pathLst>
                  <a:path h="816218" w="812800">
                    <a:moveTo>
                      <a:pt x="199620" y="0"/>
                    </a:moveTo>
                    <a:lnTo>
                      <a:pt x="613180" y="0"/>
                    </a:lnTo>
                    <a:cubicBezTo>
                      <a:pt x="666123" y="0"/>
                      <a:pt x="716897" y="21031"/>
                      <a:pt x="754333" y="58467"/>
                    </a:cubicBezTo>
                    <a:cubicBezTo>
                      <a:pt x="791769" y="95903"/>
                      <a:pt x="812800" y="146677"/>
                      <a:pt x="812800" y="199620"/>
                    </a:cubicBezTo>
                    <a:lnTo>
                      <a:pt x="812800" y="616598"/>
                    </a:lnTo>
                    <a:cubicBezTo>
                      <a:pt x="812800" y="726845"/>
                      <a:pt x="723427" y="816218"/>
                      <a:pt x="613180" y="816218"/>
                    </a:cubicBezTo>
                    <a:lnTo>
                      <a:pt x="199620" y="816218"/>
                    </a:lnTo>
                    <a:cubicBezTo>
                      <a:pt x="146677" y="816218"/>
                      <a:pt x="95903" y="795187"/>
                      <a:pt x="58467" y="757751"/>
                    </a:cubicBezTo>
                    <a:cubicBezTo>
                      <a:pt x="21031" y="720315"/>
                      <a:pt x="0" y="669541"/>
                      <a:pt x="0" y="616598"/>
                    </a:cubicBezTo>
                    <a:lnTo>
                      <a:pt x="0" y="199620"/>
                    </a:lnTo>
                    <a:cubicBezTo>
                      <a:pt x="0" y="146677"/>
                      <a:pt x="21031" y="95903"/>
                      <a:pt x="58467" y="58467"/>
                    </a:cubicBezTo>
                    <a:cubicBezTo>
                      <a:pt x="95903" y="21031"/>
                      <a:pt x="146677" y="0"/>
                      <a:pt x="199620" y="0"/>
                    </a:cubicBezTo>
                    <a:close/>
                  </a:path>
                </a:pathLst>
              </a:custGeom>
              <a:solidFill>
                <a:srgbClr val="152036"/>
              </a:solidFill>
              <a:ln w="19050" cap="rnd">
                <a:solidFill>
                  <a:srgbClr val="465063"/>
                </a:solidFill>
                <a:prstDash val="solid"/>
                <a:round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85725"/>
                <a:ext cx="812800" cy="901943"/>
              </a:xfrm>
              <a:prstGeom prst="rect">
                <a:avLst/>
              </a:prstGeom>
            </p:spPr>
            <p:txBody>
              <a:bodyPr anchor="ctr" rtlCol="false" tIns="55082" lIns="55082" bIns="55082" rIns="55082"/>
              <a:lstStyle/>
              <a:p>
                <a:pPr algn="ctr">
                  <a:lnSpc>
                    <a:spcPts val="60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2700000">
              <a:off x="581504" y="589586"/>
              <a:ext cx="1681105" cy="1676902"/>
            </a:xfrm>
            <a:custGeom>
              <a:avLst/>
              <a:gdLst/>
              <a:ahLst/>
              <a:cxnLst/>
              <a:rect r="r" b="b" t="t" l="l"/>
              <a:pathLst>
                <a:path h="1676902" w="1681105">
                  <a:moveTo>
                    <a:pt x="0" y="0"/>
                  </a:moveTo>
                  <a:lnTo>
                    <a:pt x="1681105" y="0"/>
                  </a:lnTo>
                  <a:lnTo>
                    <a:pt x="1681105" y="1676902"/>
                  </a:lnTo>
                  <a:lnTo>
                    <a:pt x="0" y="1676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3386187" y="640891"/>
              <a:ext cx="6044983" cy="439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sz="2400" b="true">
                  <a:solidFill>
                    <a:srgbClr val="FAFAF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SOS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386187" y="1119047"/>
              <a:ext cx="6044983" cy="1512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1"/>
                </a:lnSpc>
              </a:pPr>
              <a:r>
                <a:rPr lang="en-US" sz="2221">
                  <a:solidFill>
                    <a:srgbClr val="FAFAF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After a certain number of complaints in a locality, residents get an SMS and get informed about increasing crime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0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9988" y="5228848"/>
            <a:ext cx="8916023" cy="8916023"/>
          </a:xfrm>
          <a:custGeom>
            <a:avLst/>
            <a:gdLst/>
            <a:ahLst/>
            <a:cxnLst/>
            <a:rect r="r" b="b" t="t" l="l"/>
            <a:pathLst>
              <a:path h="8916023" w="8916023">
                <a:moveTo>
                  <a:pt x="0" y="0"/>
                </a:moveTo>
                <a:lnTo>
                  <a:pt x="8916024" y="0"/>
                </a:lnTo>
                <a:lnTo>
                  <a:pt x="8916024" y="8916023"/>
                </a:lnTo>
                <a:lnTo>
                  <a:pt x="0" y="89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3090" y="869502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8921" y="717743"/>
            <a:ext cx="4060570" cy="4060570"/>
          </a:xfrm>
          <a:custGeom>
            <a:avLst/>
            <a:gdLst/>
            <a:ahLst/>
            <a:cxnLst/>
            <a:rect r="r" b="b" t="t" l="l"/>
            <a:pathLst>
              <a:path h="4060570" w="4060570">
                <a:moveTo>
                  <a:pt x="0" y="0"/>
                </a:moveTo>
                <a:lnTo>
                  <a:pt x="4060571" y="0"/>
                </a:lnTo>
                <a:lnTo>
                  <a:pt x="4060571" y="4060571"/>
                </a:lnTo>
                <a:lnTo>
                  <a:pt x="0" y="4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156" y="-3213453"/>
            <a:ext cx="6426906" cy="6426906"/>
          </a:xfrm>
          <a:custGeom>
            <a:avLst/>
            <a:gdLst/>
            <a:ahLst/>
            <a:cxnLst/>
            <a:rect r="r" b="b" t="t" l="l"/>
            <a:pathLst>
              <a:path h="6426906" w="6426906">
                <a:moveTo>
                  <a:pt x="0" y="0"/>
                </a:moveTo>
                <a:lnTo>
                  <a:pt x="6426906" y="0"/>
                </a:lnTo>
                <a:lnTo>
                  <a:pt x="6426906" y="6426906"/>
                </a:lnTo>
                <a:lnTo>
                  <a:pt x="0" y="642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79722" y="-4307750"/>
            <a:ext cx="8023860" cy="8229600"/>
          </a:xfrm>
          <a:custGeom>
            <a:avLst/>
            <a:gdLst/>
            <a:ahLst/>
            <a:cxnLst/>
            <a:rect r="r" b="b" t="t" l="l"/>
            <a:pathLst>
              <a:path h="8229600" w="802386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56" y="8473589"/>
            <a:ext cx="4621038" cy="4621038"/>
          </a:xfrm>
          <a:custGeom>
            <a:avLst/>
            <a:gdLst/>
            <a:ahLst/>
            <a:cxnLst/>
            <a:rect r="r" b="b" t="t" l="l"/>
            <a:pathLst>
              <a:path h="4621038" w="4621038">
                <a:moveTo>
                  <a:pt x="0" y="0"/>
                </a:moveTo>
                <a:lnTo>
                  <a:pt x="4621039" y="0"/>
                </a:lnTo>
                <a:lnTo>
                  <a:pt x="4621039" y="4621038"/>
                </a:lnTo>
                <a:lnTo>
                  <a:pt x="0" y="4621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745335" y="8648873"/>
            <a:ext cx="390941" cy="487407"/>
          </a:xfrm>
          <a:custGeom>
            <a:avLst/>
            <a:gdLst/>
            <a:ahLst/>
            <a:cxnLst/>
            <a:rect r="r" b="b" t="t" l="l"/>
            <a:pathLst>
              <a:path h="487407" w="390941">
                <a:moveTo>
                  <a:pt x="390941" y="0"/>
                </a:moveTo>
                <a:lnTo>
                  <a:pt x="0" y="0"/>
                </a:lnTo>
                <a:lnTo>
                  <a:pt x="0" y="487407"/>
                </a:lnTo>
                <a:lnTo>
                  <a:pt x="390941" y="487407"/>
                </a:lnTo>
                <a:lnTo>
                  <a:pt x="3909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8079" y="4941254"/>
            <a:ext cx="556629" cy="536220"/>
          </a:xfrm>
          <a:custGeom>
            <a:avLst/>
            <a:gdLst/>
            <a:ahLst/>
            <a:cxnLst/>
            <a:rect r="r" b="b" t="t" l="l"/>
            <a:pathLst>
              <a:path h="536220" w="556629">
                <a:moveTo>
                  <a:pt x="0" y="0"/>
                </a:moveTo>
                <a:lnTo>
                  <a:pt x="556629" y="0"/>
                </a:lnTo>
                <a:lnTo>
                  <a:pt x="556629" y="536220"/>
                </a:lnTo>
                <a:lnTo>
                  <a:pt x="0" y="536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01377" y="9458782"/>
            <a:ext cx="322406" cy="375983"/>
          </a:xfrm>
          <a:custGeom>
            <a:avLst/>
            <a:gdLst/>
            <a:ahLst/>
            <a:cxnLst/>
            <a:rect r="r" b="b" t="t" l="l"/>
            <a:pathLst>
              <a:path h="375983" w="322406">
                <a:moveTo>
                  <a:pt x="0" y="0"/>
                </a:moveTo>
                <a:lnTo>
                  <a:pt x="322405" y="0"/>
                </a:lnTo>
                <a:lnTo>
                  <a:pt x="322405" y="375983"/>
                </a:lnTo>
                <a:lnTo>
                  <a:pt x="0" y="375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4614">
            <a:off x="7515617" y="4370045"/>
            <a:ext cx="2593434" cy="2303549"/>
          </a:xfrm>
          <a:custGeom>
            <a:avLst/>
            <a:gdLst/>
            <a:ahLst/>
            <a:cxnLst/>
            <a:rect r="r" b="b" t="t" l="l"/>
            <a:pathLst>
              <a:path h="2303549" w="2593434">
                <a:moveTo>
                  <a:pt x="0" y="0"/>
                </a:moveTo>
                <a:lnTo>
                  <a:pt x="2593434" y="0"/>
                </a:lnTo>
                <a:lnTo>
                  <a:pt x="2593434" y="2303549"/>
                </a:lnTo>
                <a:lnTo>
                  <a:pt x="0" y="2303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1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66158" y="3369969"/>
            <a:ext cx="11430087" cy="6556160"/>
            <a:chOff x="0" y="0"/>
            <a:chExt cx="7981950" cy="4578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6"/>
              <a:stretch>
                <a:fillRect l="-15127" t="0" r="-15127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94449" y="2156611"/>
            <a:ext cx="7228179" cy="99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Annoynymous Report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33044" y="3825774"/>
            <a:ext cx="5720663" cy="531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Report </a:t>
            </a:r>
            <a:r>
              <a:rPr lang="en-US" sz="4299" b="true">
                <a:solidFill>
                  <a:srgbClr val="1DD47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anonymously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</a:p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Make the complaints </a:t>
            </a:r>
            <a:r>
              <a:rPr lang="en-US" sz="4299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immutable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lang="en-US" sz="4299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morph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4299" b="true">
                <a:solidFill>
                  <a:srgbClr val="34E18A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proof</a:t>
            </a:r>
            <a:r>
              <a:rPr lang="en-US" sz="4299">
                <a:solidFill>
                  <a:srgbClr val="FAFAF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to inbuild transparency and trust within community.</a:t>
            </a:r>
          </a:p>
          <a:p>
            <a:pPr algn="l">
              <a:lnSpc>
                <a:spcPts val="601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955101" y="433016"/>
            <a:ext cx="6276549" cy="99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5233" b="true">
                <a:solidFill>
                  <a:srgbClr val="F9F4FD"/>
                </a:solidFill>
                <a:latin typeface="DM Sans Bold"/>
                <a:ea typeface="DM Sans Bold"/>
                <a:cs typeface="DM Sans Bold"/>
                <a:sym typeface="DM Sans Bold"/>
              </a:rPr>
              <a:t>&lt;&lt;&lt;&lt;&lt;&lt;&lt;Feature List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DAGJk7VZHtk</dc:identifier>
  <dcterms:modified xsi:type="dcterms:W3CDTF">2011-08-01T06:04:30Z</dcterms:modified>
  <cp:revision>1</cp:revision>
  <dc:title>Copy of studio shodwe</dc:title>
</cp:coreProperties>
</file>